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Economica"/>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hWqPaHsyjIOabjFgUtP+x5HGsUl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kshay dhonthi ramesh bab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Economica-bold.fntdata"/><Relationship Id="rId10" Type="http://schemas.openxmlformats.org/officeDocument/2006/relationships/slide" Target="slides/slide4.xml"/><Relationship Id="rId32" Type="http://schemas.openxmlformats.org/officeDocument/2006/relationships/font" Target="fonts/Economica-regular.fntdata"/><Relationship Id="rId13" Type="http://schemas.openxmlformats.org/officeDocument/2006/relationships/slide" Target="slides/slide7.xml"/><Relationship Id="rId35" Type="http://schemas.openxmlformats.org/officeDocument/2006/relationships/font" Target="fonts/Economica-boldItalic.fntdata"/><Relationship Id="rId12" Type="http://schemas.openxmlformats.org/officeDocument/2006/relationships/slide" Target="slides/slide6.xml"/><Relationship Id="rId34" Type="http://schemas.openxmlformats.org/officeDocument/2006/relationships/font" Target="fonts/Economica-italic.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16T10:14:45.207">
    <p:pos x="6000" y="0"/>
    <p:text>Modify this after the slides are complete</p:text>
    <p:extLst>
      <p:ext uri="{C676402C-5697-4E1C-873F-D02D1690AC5C}">
        <p15:threadingInfo timeZoneBias="0"/>
      </p:ext>
      <p:ext uri="http://customooxmlschemas.google.com/">
        <go:slidesCustomData xmlns:go="http://customooxmlschemas.google.com/" commentPostId="AAAAI1rRIj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2-17T20:32:25.230">
    <p:pos x="6000" y="0"/>
    <p:text>BERT is to be finalised</p:text>
    <p:extLst>
      <p:ext uri="{C676402C-5697-4E1C-873F-D02D1690AC5C}">
        <p15:threadingInfo timeZoneBias="0"/>
      </p:ext>
      <p:ext uri="http://customooxmlschemas.google.com/">
        <go:slidesCustomData xmlns:go="http://customooxmlschemas.google.com/" commentPostId="AAAALgk60vQ"/>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2-17T12:33:43.941">
    <p:pos x="6000" y="0"/>
    <p:text>David: Briefly describe how and what you obtrained by extended features</p:text>
    <p:extLst>
      <p:ext uri="{C676402C-5697-4E1C-873F-D02D1690AC5C}">
        <p15:threadingInfo timeZoneBias="0"/>
      </p:ext>
      <p:ext uri="http://customooxmlschemas.google.com/">
        <go:slidesCustomData xmlns:go="http://customooxmlschemas.google.com/" commentPostId="AAAALgN9dT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e54409f7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be54409f7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d63fd83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bd63fd832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d91dea90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bd91dea907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e54409f7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be54409f7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e5440a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be5440a38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e5440a38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be5440a38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e5440a3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be5440a38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e5440a3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be5440a38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e5440a38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be5440a38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e5440a38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be5440a38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00730d1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b00730d1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e5440a38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be5440a38b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e5440a38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be5440a38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e5a7b5c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be5a7b5c3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91dea90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bd91dea907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d91dea907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bd91dea907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d91dea90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bd91dea907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91dea9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bd91dea9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802309c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a802309cb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e54409f7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be54409f74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802a1dfa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a802a1dfa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2" name="Google Shape;12;p2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5"/>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5"/>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 name="Shape 14"/>
        <p:cNvGrpSpPr/>
        <p:nvPr/>
      </p:nvGrpSpPr>
      <p:grpSpPr>
        <a:xfrm>
          <a:off x="0" y="0"/>
          <a:ext cx="0" cy="0"/>
          <a:chOff x="0" y="0"/>
          <a:chExt cx="0" cy="0"/>
        </a:xfrm>
      </p:grpSpPr>
      <p:sp>
        <p:nvSpPr>
          <p:cNvPr id="15" name="Google Shape;15;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 name="Google Shape;1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8"/>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 name="Google Shape;20;p28"/>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1" name="Google Shape;21;p28"/>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2" name="Google Shape;22;p28"/>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9"/>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29"/>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29"/>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3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30"/>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0"/>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32"/>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3"/>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3"/>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4"/>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link.springer.com/chapter/10.1007/978-1-84996-196-7_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9.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slideshare.net/databricks/time-series-forecasting-using-recurrent-neural-network-and-vecto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be54409f74_1_59"/>
          <p:cNvSpPr txBox="1"/>
          <p:nvPr>
            <p:ph idx="4294967295" type="ctrTitle"/>
          </p:nvPr>
        </p:nvSpPr>
        <p:spPr>
          <a:xfrm>
            <a:off x="202900" y="484550"/>
            <a:ext cx="3660600" cy="223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it" sz="2400"/>
              <a:t>Stock Market Prediction using Granger’s causality test as a data pre-processor</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200"/>
              <a:buFont typeface="Economica"/>
              <a:buNone/>
            </a:pPr>
            <a:r>
              <a:t/>
            </a:r>
            <a:endParaRPr b="0" i="0" sz="1400" u="none" cap="none" strike="noStrike">
              <a:solidFill>
                <a:schemeClr val="dk1"/>
              </a:solidFill>
              <a:latin typeface="Economica"/>
              <a:ea typeface="Economica"/>
              <a:cs typeface="Economica"/>
              <a:sym typeface="Economica"/>
            </a:endParaRPr>
          </a:p>
        </p:txBody>
      </p:sp>
      <p:sp>
        <p:nvSpPr>
          <p:cNvPr id="63" name="Google Shape;63;gbe54409f74_1_59"/>
          <p:cNvSpPr txBox="1"/>
          <p:nvPr/>
        </p:nvSpPr>
        <p:spPr>
          <a:xfrm>
            <a:off x="404200" y="3193875"/>
            <a:ext cx="3258000" cy="166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By,</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Akshay Dhonthi Ramesh Babu - 1887502</a:t>
            </a:r>
            <a:r>
              <a:rPr b="0" i="0" lang="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Fabian Humberto Fonseca Aponte - 1886565 </a:t>
            </a:r>
            <a:endParaRPr b="0" i="0" sz="14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400"/>
              <a:buFont typeface="Arial"/>
              <a:buNone/>
            </a:pPr>
            <a:r>
              <a:rPr b="0" i="0" lang="it" sz="1400" u="none" cap="none" strike="noStrike">
                <a:solidFill>
                  <a:srgbClr val="000000"/>
                </a:solidFill>
                <a:latin typeface="Economica"/>
                <a:ea typeface="Economica"/>
                <a:cs typeface="Economica"/>
                <a:sym typeface="Economica"/>
              </a:rPr>
              <a:t>David Esteban Imbajoa Ruiz  - 1922212</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Economica"/>
              <a:ea typeface="Economica"/>
              <a:cs typeface="Economica"/>
              <a:sym typeface="Economica"/>
            </a:endParaRPr>
          </a:p>
          <a:p>
            <a:pPr indent="0" lvl="0" marL="0" marR="0" rtl="0" algn="ctr">
              <a:lnSpc>
                <a:spcPct val="115000"/>
              </a:lnSpc>
              <a:spcBef>
                <a:spcPts val="0"/>
              </a:spcBef>
              <a:spcAft>
                <a:spcPts val="0"/>
              </a:spcAft>
              <a:buClr>
                <a:srgbClr val="000000"/>
              </a:buClr>
              <a:buSzPts val="1600"/>
              <a:buFont typeface="Arial"/>
              <a:buNone/>
            </a:pPr>
            <a:r>
              <a:rPr b="0" i="0" lang="it" sz="1600" u="none" cap="none" strike="noStrike">
                <a:solidFill>
                  <a:srgbClr val="000000"/>
                </a:solidFill>
                <a:latin typeface="Economica"/>
                <a:ea typeface="Economica"/>
                <a:cs typeface="Economica"/>
                <a:sym typeface="Economica"/>
              </a:rPr>
              <a:t>Academic Year 2019 − 2020</a:t>
            </a:r>
            <a:r>
              <a:rPr b="0" i="0" lang="it"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Economica"/>
              <a:ea typeface="Economica"/>
              <a:cs typeface="Economica"/>
              <a:sym typeface="Economica"/>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it"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Economica"/>
              <a:ea typeface="Economica"/>
              <a:cs typeface="Economica"/>
              <a:sym typeface="Economica"/>
            </a:endParaRPr>
          </a:p>
        </p:txBody>
      </p:sp>
      <p:pic>
        <p:nvPicPr>
          <p:cNvPr id="64" name="Google Shape;64;gbe54409f74_1_59"/>
          <p:cNvPicPr preferRelativeResize="0"/>
          <p:nvPr/>
        </p:nvPicPr>
        <p:blipFill rotWithShape="1">
          <a:blip r:embed="rId3">
            <a:alphaModFix/>
          </a:blip>
          <a:srcRect b="0" l="32014" r="0" t="0"/>
          <a:stretch/>
        </p:blipFill>
        <p:spPr>
          <a:xfrm>
            <a:off x="4008250" y="0"/>
            <a:ext cx="5136701" cy="5036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bd63fd8325_0_41"/>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Causation Matrix</a:t>
            </a:r>
            <a:endParaRPr/>
          </a:p>
        </p:txBody>
      </p:sp>
      <p:sp>
        <p:nvSpPr>
          <p:cNvPr id="136" name="Google Shape;136;gbd63fd8325_0_41"/>
          <p:cNvSpPr txBox="1"/>
          <p:nvPr>
            <p:ph idx="1" type="body"/>
          </p:nvPr>
        </p:nvSpPr>
        <p:spPr>
          <a:xfrm>
            <a:off x="486450" y="1377375"/>
            <a:ext cx="5198100" cy="281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it" sz="1700"/>
              <a:t>Granger’s Causality Test</a:t>
            </a:r>
            <a:endParaRPr b="1" sz="1700"/>
          </a:p>
          <a:p>
            <a:pPr indent="0" lvl="0" marL="0" rtl="0" algn="just">
              <a:lnSpc>
                <a:spcPct val="115000"/>
              </a:lnSpc>
              <a:spcBef>
                <a:spcPts val="0"/>
              </a:spcBef>
              <a:spcAft>
                <a:spcPts val="0"/>
              </a:spcAft>
              <a:buSzPts val="1800"/>
              <a:buNone/>
            </a:pPr>
            <a:r>
              <a:t/>
            </a:r>
            <a:endParaRPr b="1" sz="1700"/>
          </a:p>
          <a:p>
            <a:pPr indent="-323850" lvl="0" marL="457200" rtl="0" algn="just">
              <a:lnSpc>
                <a:spcPct val="115000"/>
              </a:lnSpc>
              <a:spcBef>
                <a:spcPts val="0"/>
              </a:spcBef>
              <a:spcAft>
                <a:spcPts val="0"/>
              </a:spcAft>
              <a:buSzPts val="1500"/>
              <a:buChar char="●"/>
            </a:pPr>
            <a:r>
              <a:rPr lang="it" sz="1500"/>
              <a:t>The idea behind VAR is to predict the series with past values of itself along with other series in the system.</a:t>
            </a:r>
            <a:endParaRPr sz="1500"/>
          </a:p>
          <a:p>
            <a:pPr indent="0" lvl="0" marL="0" rtl="0" algn="just">
              <a:lnSpc>
                <a:spcPct val="115000"/>
              </a:lnSpc>
              <a:spcBef>
                <a:spcPts val="0"/>
              </a:spcBef>
              <a:spcAft>
                <a:spcPts val="0"/>
              </a:spcAft>
              <a:buSzPts val="1800"/>
              <a:buNone/>
            </a:pPr>
            <a:r>
              <a:t/>
            </a:r>
            <a:endParaRPr sz="1500"/>
          </a:p>
          <a:p>
            <a:pPr indent="-323850" lvl="0" marL="457200" rtl="0" algn="just">
              <a:lnSpc>
                <a:spcPct val="115000"/>
              </a:lnSpc>
              <a:spcBef>
                <a:spcPts val="0"/>
              </a:spcBef>
              <a:spcAft>
                <a:spcPts val="0"/>
              </a:spcAft>
              <a:buSzPts val="1500"/>
              <a:buChar char="●"/>
            </a:pPr>
            <a:r>
              <a:rPr lang="it" sz="1500"/>
              <a:t>Granger’s causality tests the null hypothesis that the coefficients of past values in the regression equation is zero</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37" name="Google Shape;137;gbd63fd8325_0_41"/>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38" name="Google Shape;138;gbd63fd8325_0_41"/>
          <p:cNvPicPr preferRelativeResize="0"/>
          <p:nvPr/>
        </p:nvPicPr>
        <p:blipFill rotWithShape="1">
          <a:blip r:embed="rId3">
            <a:alphaModFix/>
          </a:blip>
          <a:srcRect b="0" l="39206" r="39769" t="73709"/>
          <a:stretch/>
        </p:blipFill>
        <p:spPr>
          <a:xfrm>
            <a:off x="5684550" y="1541013"/>
            <a:ext cx="3147750" cy="2492425"/>
          </a:xfrm>
          <a:prstGeom prst="rect">
            <a:avLst/>
          </a:prstGeom>
          <a:noFill/>
          <a:ln>
            <a:noFill/>
          </a:ln>
        </p:spPr>
      </p:pic>
      <p:sp>
        <p:nvSpPr>
          <p:cNvPr id="139" name="Google Shape;139;gbd63fd8325_0_41"/>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 </a:t>
            </a:r>
            <a:r>
              <a:rPr lang="it" sz="1100" u="sng">
                <a:solidFill>
                  <a:schemeClr val="hlink"/>
                </a:solidFill>
                <a:latin typeface="Open Sans"/>
                <a:ea typeface="Open Sans"/>
                <a:cs typeface="Open Sans"/>
                <a:sym typeface="Open Sans"/>
                <a:hlinkClick r:id="rId4"/>
              </a:rPr>
              <a:t>https://link.springer.com/chapter/10.1007/978-1-84996-196-7_5</a:t>
            </a:r>
            <a:endParaRPr sz="11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bd91dea907_0_67"/>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Granger’s Causality test</a:t>
            </a:r>
            <a:endParaRPr/>
          </a:p>
        </p:txBody>
      </p:sp>
      <p:sp>
        <p:nvSpPr>
          <p:cNvPr id="145" name="Google Shape;145;gbd91dea907_0_67"/>
          <p:cNvSpPr txBox="1"/>
          <p:nvPr>
            <p:ph idx="1" type="body"/>
          </p:nvPr>
        </p:nvSpPr>
        <p:spPr>
          <a:xfrm>
            <a:off x="0" y="1279000"/>
            <a:ext cx="4986900" cy="332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400"/>
              <a:t>The test is to check granger causality of all possible combinations of the n Time series. Where n is the number of companies.</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The test returns an nXn matrix. With the rows being the time series in interest and the columns being the company to check if it affects the time series in interest based on the past values of both.</a:t>
            </a:r>
            <a:endParaRPr sz="1400"/>
          </a:p>
          <a:p>
            <a:pPr indent="0" lvl="0" marL="457200" rtl="0" algn="just">
              <a:lnSpc>
                <a:spcPct val="115000"/>
              </a:lnSpc>
              <a:spcBef>
                <a:spcPts val="0"/>
              </a:spcBef>
              <a:spcAft>
                <a:spcPts val="0"/>
              </a:spcAft>
              <a:buNone/>
            </a:pPr>
            <a:r>
              <a:t/>
            </a:r>
            <a:endParaRPr sz="1400"/>
          </a:p>
          <a:p>
            <a:pPr indent="-317500" lvl="0" marL="457200" rtl="0" algn="just">
              <a:lnSpc>
                <a:spcPct val="115000"/>
              </a:lnSpc>
              <a:spcBef>
                <a:spcPts val="0"/>
              </a:spcBef>
              <a:spcAft>
                <a:spcPts val="0"/>
              </a:spcAft>
              <a:buSzPts val="1400"/>
              <a:buChar char="●"/>
            </a:pPr>
            <a:r>
              <a:rPr lang="it" sz="1400"/>
              <a:t>If the significance level is less than 0.05, then the the column time series does not cause the row time series.</a:t>
            </a:r>
            <a:endParaRPr sz="1400"/>
          </a:p>
        </p:txBody>
      </p:sp>
      <p:cxnSp>
        <p:nvCxnSpPr>
          <p:cNvPr id="146" name="Google Shape;146;gbd91dea907_0_67"/>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47" name="Google Shape;147;gbd91dea907_0_67"/>
          <p:cNvPicPr preferRelativeResize="0"/>
          <p:nvPr/>
        </p:nvPicPr>
        <p:blipFill rotWithShape="1">
          <a:blip r:embed="rId3">
            <a:alphaModFix/>
          </a:blip>
          <a:srcRect b="0" l="0" r="55355" t="0"/>
          <a:stretch/>
        </p:blipFill>
        <p:spPr>
          <a:xfrm>
            <a:off x="5086300" y="1650225"/>
            <a:ext cx="3809475" cy="223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be54409f74_1_1"/>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a:t>
            </a:r>
            <a:endParaRPr/>
          </a:p>
        </p:txBody>
      </p:sp>
      <p:cxnSp>
        <p:nvCxnSpPr>
          <p:cNvPr id="153" name="Google Shape;153;gbe54409f74_1_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54" name="Google Shape;154;gbe54409f74_1_1"/>
          <p:cNvSpPr txBox="1"/>
          <p:nvPr>
            <p:ph idx="1" type="body"/>
          </p:nvPr>
        </p:nvSpPr>
        <p:spPr>
          <a:xfrm>
            <a:off x="588600" y="926400"/>
            <a:ext cx="7977000" cy="3750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it" sz="1700"/>
              <a:t>Custom databases</a:t>
            </a:r>
            <a:endParaRPr sz="1500"/>
          </a:p>
          <a:p>
            <a:pPr indent="-323850" lvl="1" marL="914400" rtl="0" algn="l">
              <a:lnSpc>
                <a:spcPct val="115000"/>
              </a:lnSpc>
              <a:spcBef>
                <a:spcPts val="0"/>
              </a:spcBef>
              <a:spcAft>
                <a:spcPts val="0"/>
              </a:spcAft>
              <a:buSzPts val="1500"/>
              <a:buChar char="○"/>
            </a:pPr>
            <a:r>
              <a:rPr lang="it" sz="1500" u="sng"/>
              <a:t>Extended features DB</a:t>
            </a:r>
            <a:r>
              <a:rPr lang="it" sz="1500"/>
              <a:t>: </a:t>
            </a:r>
            <a:br>
              <a:rPr lang="it" sz="1500"/>
            </a:br>
            <a:r>
              <a:rPr lang="it" sz="1500"/>
              <a:t>Includes all the features extracted from the original columns provided by the Yahoo Finance API</a:t>
            </a:r>
            <a:r>
              <a:rPr lang="it"/>
              <a:t> </a:t>
            </a:r>
            <a:r>
              <a:rPr lang="it" sz="1500"/>
              <a:t>[open, high, low, close]</a:t>
            </a:r>
            <a:r>
              <a:rPr lang="it"/>
              <a:t>.</a:t>
            </a:r>
            <a:br>
              <a:rPr lang="it"/>
            </a:br>
            <a:endParaRPr sz="1500"/>
          </a:p>
          <a:p>
            <a:pPr indent="-323850" lvl="1" marL="914400" rtl="0" algn="l">
              <a:lnSpc>
                <a:spcPct val="115000"/>
              </a:lnSpc>
              <a:spcBef>
                <a:spcPts val="0"/>
              </a:spcBef>
              <a:spcAft>
                <a:spcPts val="0"/>
              </a:spcAft>
              <a:buSzPts val="1500"/>
              <a:buChar char="○"/>
            </a:pPr>
            <a:r>
              <a:rPr lang="it" sz="1500" u="sng"/>
              <a:t>Extended by companies DB: </a:t>
            </a:r>
            <a:br>
              <a:rPr lang="it" sz="1500" u="sng"/>
            </a:br>
            <a:r>
              <a:rPr lang="it" sz="1500"/>
              <a:t>Uses the most relevant features from all the companies and integrate its columns to the dataset to find external support on the prediction.</a:t>
            </a:r>
            <a:br>
              <a:rPr lang="it" sz="1500"/>
            </a:br>
            <a:endParaRPr sz="1500"/>
          </a:p>
          <a:p>
            <a:pPr indent="-323850" lvl="1" marL="914400" rtl="0" algn="l">
              <a:lnSpc>
                <a:spcPct val="115000"/>
              </a:lnSpc>
              <a:spcBef>
                <a:spcPts val="0"/>
              </a:spcBef>
              <a:spcAft>
                <a:spcPts val="0"/>
              </a:spcAft>
              <a:buSzPts val="1500"/>
              <a:buChar char="○"/>
            </a:pPr>
            <a:r>
              <a:rPr lang="it" sz="1500" u="sng"/>
              <a:t>Filtered Company DB:</a:t>
            </a:r>
            <a:endParaRPr sz="1500" u="sng"/>
          </a:p>
          <a:p>
            <a:pPr indent="0" lvl="0" marL="914400" rtl="0" algn="l">
              <a:lnSpc>
                <a:spcPct val="115000"/>
              </a:lnSpc>
              <a:spcBef>
                <a:spcPts val="0"/>
              </a:spcBef>
              <a:spcAft>
                <a:spcPts val="0"/>
              </a:spcAft>
              <a:buNone/>
            </a:pPr>
            <a:r>
              <a:rPr lang="it" sz="1500"/>
              <a:t>Use the causation matrix to estimate the companies with the highest contribution to the predicted company and from them the Dataset used is extended.</a:t>
            </a:r>
            <a:endParaRPr sz="1500"/>
          </a:p>
          <a:p>
            <a:pPr indent="0" lvl="0" marL="0" rtl="0" algn="l">
              <a:lnSpc>
                <a:spcPct val="115000"/>
              </a:lnSpc>
              <a:spcBef>
                <a:spcPts val="0"/>
              </a:spcBef>
              <a:spcAft>
                <a:spcPts val="0"/>
              </a:spcAft>
              <a:buClr>
                <a:srgbClr val="000000"/>
              </a:buClr>
              <a:buSzPts val="1800"/>
              <a:buFont typeface="Arial"/>
              <a:buNone/>
            </a:pPr>
            <a:r>
              <a:t/>
            </a:r>
            <a:endParaRPr b="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be5440a38b_0_0"/>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Extended features DB</a:t>
            </a:r>
            <a:endParaRPr/>
          </a:p>
        </p:txBody>
      </p:sp>
      <p:cxnSp>
        <p:nvCxnSpPr>
          <p:cNvPr id="160" name="Google Shape;160;gbe5440a38b_0_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61" name="Google Shape;161;gbe5440a38b_0_0"/>
          <p:cNvSpPr txBox="1"/>
          <p:nvPr/>
        </p:nvSpPr>
        <p:spPr>
          <a:xfrm>
            <a:off x="693000" y="1221625"/>
            <a:ext cx="387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The indicators are calculated from time series data adjusted to eliminate artificial price or volume shocks.</a:t>
            </a:r>
            <a:endParaRPr>
              <a:latin typeface="Open Sans"/>
              <a:ea typeface="Open Sans"/>
              <a:cs typeface="Open Sans"/>
              <a:sym typeface="Open Sans"/>
            </a:endParaRPr>
          </a:p>
        </p:txBody>
      </p:sp>
      <p:sp>
        <p:nvSpPr>
          <p:cNvPr id="162" name="Google Shape;162;gbe5440a38b_0_0"/>
          <p:cNvSpPr/>
          <p:nvPr/>
        </p:nvSpPr>
        <p:spPr>
          <a:xfrm>
            <a:off x="4015600" y="2253525"/>
            <a:ext cx="1253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SMA</a:t>
            </a:r>
            <a:r>
              <a:rPr lang="it" sz="1200"/>
              <a:t>)</a:t>
            </a:r>
            <a:endParaRPr sz="1200"/>
          </a:p>
          <a:p>
            <a:pPr indent="0" lvl="0" marL="0" rtl="0" algn="ctr">
              <a:spcBef>
                <a:spcPts val="0"/>
              </a:spcBef>
              <a:spcAft>
                <a:spcPts val="0"/>
              </a:spcAft>
              <a:buNone/>
            </a:pPr>
            <a:r>
              <a:rPr lang="it" sz="1200"/>
              <a:t>Simple moving average.</a:t>
            </a:r>
            <a:endParaRPr sz="1200"/>
          </a:p>
          <a:p>
            <a:pPr indent="0" lvl="0" marL="0" rtl="0" algn="ctr">
              <a:spcBef>
                <a:spcPts val="0"/>
              </a:spcBef>
              <a:spcAft>
                <a:spcPts val="0"/>
              </a:spcAft>
              <a:buNone/>
            </a:pPr>
            <a:r>
              <a:t/>
            </a:r>
            <a:endParaRPr sz="1200"/>
          </a:p>
        </p:txBody>
      </p:sp>
      <p:sp>
        <p:nvSpPr>
          <p:cNvPr id="163" name="Google Shape;163;gbe5440a38b_0_0"/>
          <p:cNvSpPr/>
          <p:nvPr/>
        </p:nvSpPr>
        <p:spPr>
          <a:xfrm>
            <a:off x="5414325" y="3084825"/>
            <a:ext cx="1253700" cy="8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it" sz="1200"/>
              <a:t>(</a:t>
            </a:r>
            <a:r>
              <a:rPr b="1" lang="it" sz="1200"/>
              <a:t>KDJ</a:t>
            </a:r>
            <a:r>
              <a:rPr lang="it" sz="1200"/>
              <a:t>)</a:t>
            </a:r>
            <a:endParaRPr sz="1200"/>
          </a:p>
          <a:p>
            <a:pPr indent="0" lvl="0" marL="0" rtl="0" algn="ctr">
              <a:spcBef>
                <a:spcPts val="0"/>
              </a:spcBef>
              <a:spcAft>
                <a:spcPts val="0"/>
              </a:spcAft>
              <a:buNone/>
            </a:pPr>
            <a:r>
              <a:rPr lang="it" sz="1200"/>
              <a:t>Stochastic Oscillator</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64" name="Google Shape;164;gbe5440a38b_0_0"/>
          <p:cNvSpPr/>
          <p:nvPr/>
        </p:nvSpPr>
        <p:spPr>
          <a:xfrm>
            <a:off x="6768650" y="2268825"/>
            <a:ext cx="1253700" cy="8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000"/>
              <a:t>(</a:t>
            </a:r>
            <a:r>
              <a:rPr b="1" lang="it" sz="1000"/>
              <a:t>MACD</a:t>
            </a:r>
            <a:r>
              <a:rPr lang="it" sz="1000"/>
              <a:t>)</a:t>
            </a:r>
            <a:endParaRPr sz="1000"/>
          </a:p>
          <a:p>
            <a:pPr indent="0" lvl="0" marL="0" rtl="0" algn="ctr">
              <a:spcBef>
                <a:spcPts val="0"/>
              </a:spcBef>
              <a:spcAft>
                <a:spcPts val="0"/>
              </a:spcAft>
              <a:buNone/>
            </a:pPr>
            <a:r>
              <a:rPr lang="it" sz="1000"/>
              <a:t>moving average convergence/divergence.</a:t>
            </a:r>
            <a:endParaRPr sz="1000"/>
          </a:p>
          <a:p>
            <a:pPr indent="0" lvl="0" marL="0" rtl="0" algn="ctr">
              <a:spcBef>
                <a:spcPts val="0"/>
              </a:spcBef>
              <a:spcAft>
                <a:spcPts val="0"/>
              </a:spcAft>
              <a:buNone/>
            </a:pPr>
            <a:r>
              <a:t/>
            </a:r>
            <a:endParaRPr sz="1000"/>
          </a:p>
        </p:txBody>
      </p:sp>
      <p:sp>
        <p:nvSpPr>
          <p:cNvPr id="165" name="Google Shape;165;gbe5440a38b_0_0"/>
          <p:cNvSpPr/>
          <p:nvPr/>
        </p:nvSpPr>
        <p:spPr>
          <a:xfrm>
            <a:off x="929500" y="2253525"/>
            <a:ext cx="1253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BBANDS</a:t>
            </a:r>
            <a:r>
              <a:rPr lang="it" sz="1200"/>
              <a:t>)</a:t>
            </a:r>
            <a:endParaRPr sz="1200"/>
          </a:p>
          <a:p>
            <a:pPr indent="0" lvl="0" marL="0" rtl="0" algn="ctr">
              <a:spcBef>
                <a:spcPts val="0"/>
              </a:spcBef>
              <a:spcAft>
                <a:spcPts val="0"/>
              </a:spcAft>
              <a:buNone/>
            </a:pPr>
            <a:r>
              <a:rPr lang="it" sz="1200"/>
              <a:t>Bolligin bands</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166" name="Google Shape;166;gbe5440a38b_0_0"/>
          <p:cNvSpPr/>
          <p:nvPr/>
        </p:nvSpPr>
        <p:spPr>
          <a:xfrm>
            <a:off x="2491050" y="3084825"/>
            <a:ext cx="1253700" cy="8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t>(</a:t>
            </a:r>
            <a:r>
              <a:rPr b="1" lang="it" sz="1200"/>
              <a:t>RSI</a:t>
            </a:r>
            <a:r>
              <a:rPr lang="it" sz="1200"/>
              <a:t>)</a:t>
            </a:r>
            <a:endParaRPr sz="1200"/>
          </a:p>
          <a:p>
            <a:pPr indent="0" lvl="0" marL="0" rtl="0" algn="ctr">
              <a:spcBef>
                <a:spcPts val="0"/>
              </a:spcBef>
              <a:spcAft>
                <a:spcPts val="0"/>
              </a:spcAft>
              <a:buNone/>
            </a:pPr>
            <a:r>
              <a:rPr lang="it" sz="1200"/>
              <a:t>Relative </a:t>
            </a:r>
            <a:r>
              <a:rPr lang="it" sz="1200"/>
              <a:t>Strength</a:t>
            </a:r>
            <a:r>
              <a:rPr lang="it" sz="1200"/>
              <a:t> Index.</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be5440a38b_0_19"/>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Extended by company DB</a:t>
            </a:r>
            <a:endParaRPr/>
          </a:p>
        </p:txBody>
      </p:sp>
      <p:cxnSp>
        <p:nvCxnSpPr>
          <p:cNvPr id="172" name="Google Shape;172;gbe5440a38b_0_1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73" name="Google Shape;173;gbe5440a38b_0_19"/>
          <p:cNvSpPr/>
          <p:nvPr/>
        </p:nvSpPr>
        <p:spPr>
          <a:xfrm>
            <a:off x="3378600" y="14673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rPr>
              <a:t>4 </a:t>
            </a:r>
            <a:r>
              <a:rPr lang="it">
                <a:solidFill>
                  <a:schemeClr val="dk1"/>
                </a:solidFill>
              </a:rPr>
              <a:t>Features/</a:t>
            </a:r>
            <a:r>
              <a:rPr lang="it">
                <a:solidFill>
                  <a:schemeClr val="dk1"/>
                </a:solidFill>
              </a:rPr>
              <a:t>Company</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Total: 4*98 = 392</a:t>
            </a:r>
            <a:endParaRPr>
              <a:solidFill>
                <a:schemeClr val="dk1"/>
              </a:solidFill>
            </a:endParaRPr>
          </a:p>
        </p:txBody>
      </p:sp>
      <p:sp>
        <p:nvSpPr>
          <p:cNvPr id="174" name="Google Shape;174;gbe5440a38b_0_19"/>
          <p:cNvSpPr/>
          <p:nvPr/>
        </p:nvSpPr>
        <p:spPr>
          <a:xfrm>
            <a:off x="2435925" y="1522688"/>
            <a:ext cx="685800" cy="8313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be5440a38b_0_19"/>
          <p:cNvSpPr txBox="1"/>
          <p:nvPr/>
        </p:nvSpPr>
        <p:spPr>
          <a:xfrm>
            <a:off x="634050" y="3424675"/>
            <a:ext cx="33480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Reduced features from the PCA allows to integrate external factors such as companies from the sector.</a:t>
            </a:r>
            <a:endParaRPr>
              <a:latin typeface="Open Sans"/>
              <a:ea typeface="Open Sans"/>
              <a:cs typeface="Open Sans"/>
              <a:sym typeface="Open Sans"/>
            </a:endParaRPr>
          </a:p>
        </p:txBody>
      </p:sp>
      <p:sp>
        <p:nvSpPr>
          <p:cNvPr id="176" name="Google Shape;176;gbe5440a38b_0_19"/>
          <p:cNvSpPr txBox="1"/>
          <p:nvPr/>
        </p:nvSpPr>
        <p:spPr>
          <a:xfrm>
            <a:off x="2004075" y="2305588"/>
            <a:ext cx="154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 Total Companies</a:t>
            </a:r>
            <a:endParaRPr>
              <a:latin typeface="Open Sans"/>
              <a:ea typeface="Open Sans"/>
              <a:cs typeface="Open Sans"/>
              <a:sym typeface="Open Sans"/>
            </a:endParaRPr>
          </a:p>
        </p:txBody>
      </p:sp>
      <p:sp>
        <p:nvSpPr>
          <p:cNvPr id="177" name="Google Shape;177;gbe5440a38b_0_19"/>
          <p:cNvSpPr/>
          <p:nvPr/>
        </p:nvSpPr>
        <p:spPr>
          <a:xfrm>
            <a:off x="376650" y="1456534"/>
            <a:ext cx="18024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4 Features from Yahoo Finance</a:t>
            </a:r>
            <a:endParaRPr/>
          </a:p>
          <a:p>
            <a:pPr indent="0" lvl="0" marL="0" rtl="0" algn="ctr">
              <a:spcBef>
                <a:spcPts val="0"/>
              </a:spcBef>
              <a:spcAft>
                <a:spcPts val="0"/>
              </a:spcAft>
              <a:buNone/>
            </a:pPr>
            <a:r>
              <a:rPr lang="it"/>
              <a:t>(Close, High, Low, Open)</a:t>
            </a:r>
            <a:br>
              <a:rPr lang="it"/>
            </a:br>
            <a:br>
              <a:rPr lang="it"/>
            </a:br>
            <a:endParaRPr/>
          </a:p>
        </p:txBody>
      </p:sp>
      <p:sp>
        <p:nvSpPr>
          <p:cNvPr id="178" name="Google Shape;178;gbe5440a38b_0_19"/>
          <p:cNvSpPr txBox="1"/>
          <p:nvPr/>
        </p:nvSpPr>
        <p:spPr>
          <a:xfrm>
            <a:off x="503100" y="2496013"/>
            <a:ext cx="15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Each Company</a:t>
            </a:r>
            <a:endParaRPr>
              <a:latin typeface="Open Sans"/>
              <a:ea typeface="Open Sans"/>
              <a:cs typeface="Open Sans"/>
              <a:sym typeface="Open Sans"/>
            </a:endParaRPr>
          </a:p>
        </p:txBody>
      </p:sp>
      <p:sp>
        <p:nvSpPr>
          <p:cNvPr id="179" name="Google Shape;179;gbe5440a38b_0_19"/>
          <p:cNvSpPr/>
          <p:nvPr/>
        </p:nvSpPr>
        <p:spPr>
          <a:xfrm>
            <a:off x="5730075" y="1522688"/>
            <a:ext cx="685800" cy="8313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0" name="Google Shape;180;gbe5440a38b_0_19"/>
          <p:cNvSpPr/>
          <p:nvPr/>
        </p:nvSpPr>
        <p:spPr>
          <a:xfrm>
            <a:off x="6672750" y="14673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Normalization</a:t>
            </a:r>
            <a:endParaRPr>
              <a:solidFill>
                <a:schemeClr val="dk1"/>
              </a:solidFill>
            </a:endParaRPr>
          </a:p>
          <a:p>
            <a:pPr indent="0" lvl="0" marL="0" rtl="0" algn="ctr">
              <a:spcBef>
                <a:spcPts val="0"/>
              </a:spcBef>
              <a:spcAft>
                <a:spcPts val="0"/>
              </a:spcAft>
              <a:buNone/>
            </a:pPr>
            <a:r>
              <a:rPr lang="it">
                <a:solidFill>
                  <a:schemeClr val="dk1"/>
                </a:solidFill>
              </a:rPr>
              <a:t>Range: 0 to 1</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cxnSp>
        <p:nvCxnSpPr>
          <p:cNvPr id="181" name="Google Shape;181;gbe5440a38b_0_19"/>
          <p:cNvCxnSpPr/>
          <p:nvPr/>
        </p:nvCxnSpPr>
        <p:spPr>
          <a:xfrm>
            <a:off x="678600" y="3070000"/>
            <a:ext cx="7786800" cy="12000"/>
          </a:xfrm>
          <a:prstGeom prst="straightConnector1">
            <a:avLst/>
          </a:prstGeom>
          <a:noFill/>
          <a:ln cap="flat" cmpd="sng" w="19050">
            <a:solidFill>
              <a:schemeClr val="dk2"/>
            </a:solidFill>
            <a:prstDash val="solid"/>
            <a:round/>
            <a:headEnd len="sm" w="sm" type="none"/>
            <a:tailEnd len="sm" w="sm" type="none"/>
          </a:ln>
        </p:spPr>
      </p:cxnSp>
      <p:sp>
        <p:nvSpPr>
          <p:cNvPr id="182" name="Google Shape;182;gbe5440a38b_0_19"/>
          <p:cNvSpPr txBox="1"/>
          <p:nvPr/>
        </p:nvSpPr>
        <p:spPr>
          <a:xfrm>
            <a:off x="4398975" y="3424675"/>
            <a:ext cx="36171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The network should be able to recognize the internal relationships between companies during the </a:t>
            </a:r>
            <a:r>
              <a:rPr lang="it">
                <a:latin typeface="Open Sans"/>
                <a:ea typeface="Open Sans"/>
                <a:cs typeface="Open Sans"/>
                <a:sym typeface="Open Sans"/>
              </a:rPr>
              <a:t>training</a:t>
            </a:r>
            <a:r>
              <a:rPr lang="it">
                <a:latin typeface="Open Sans"/>
                <a:ea typeface="Open Sans"/>
                <a:cs typeface="Open Sans"/>
                <a:sym typeface="Open Sans"/>
              </a:rPr>
              <a:t> and consider it in the </a:t>
            </a:r>
            <a:r>
              <a:rPr lang="it">
                <a:latin typeface="Open Sans"/>
                <a:ea typeface="Open Sans"/>
                <a:cs typeface="Open Sans"/>
                <a:sym typeface="Open Sans"/>
              </a:rPr>
              <a:t>weights.</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be5440a38b_0_29"/>
          <p:cNvSpPr txBox="1"/>
          <p:nvPr>
            <p:ph type="title"/>
          </p:nvPr>
        </p:nvSpPr>
        <p:spPr>
          <a:xfrm>
            <a:off x="311700" y="512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Implementation - Filtered by causation matrix DB</a:t>
            </a:r>
            <a:endParaRPr/>
          </a:p>
        </p:txBody>
      </p:sp>
      <p:cxnSp>
        <p:nvCxnSpPr>
          <p:cNvPr id="188" name="Google Shape;188;gbe5440a38b_0_2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189" name="Google Shape;189;gbe5440a38b_0_29"/>
          <p:cNvSpPr txBox="1"/>
          <p:nvPr/>
        </p:nvSpPr>
        <p:spPr>
          <a:xfrm>
            <a:off x="311700" y="3920425"/>
            <a:ext cx="40539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Using a filter is possible reduce the stress in the training by not including all the companies from the </a:t>
            </a:r>
            <a:r>
              <a:rPr lang="it">
                <a:latin typeface="Open Sans"/>
                <a:ea typeface="Open Sans"/>
                <a:cs typeface="Open Sans"/>
                <a:sym typeface="Open Sans"/>
              </a:rPr>
              <a:t>web scraping.</a:t>
            </a:r>
            <a:endParaRPr>
              <a:latin typeface="Open Sans"/>
              <a:ea typeface="Open Sans"/>
              <a:cs typeface="Open Sans"/>
              <a:sym typeface="Open Sans"/>
            </a:endParaRPr>
          </a:p>
        </p:txBody>
      </p:sp>
      <p:sp>
        <p:nvSpPr>
          <p:cNvPr id="190" name="Google Shape;190;gbe5440a38b_0_29"/>
          <p:cNvSpPr/>
          <p:nvPr/>
        </p:nvSpPr>
        <p:spPr>
          <a:xfrm>
            <a:off x="2288150" y="1221250"/>
            <a:ext cx="8640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1" name="Google Shape;191;gbe5440a38b_0_29"/>
          <p:cNvSpPr/>
          <p:nvPr/>
        </p:nvSpPr>
        <p:spPr>
          <a:xfrm>
            <a:off x="6705225" y="2525675"/>
            <a:ext cx="2094600" cy="117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dk1"/>
                </a:solidFill>
              </a:rPr>
              <a:t>4 Features/Company + 10 features from causality test</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Total: 4 + 10*4 = 44</a:t>
            </a:r>
            <a:endParaRPr>
              <a:solidFill>
                <a:schemeClr val="dk1"/>
              </a:solidFill>
            </a:endParaRPr>
          </a:p>
        </p:txBody>
      </p:sp>
      <p:sp>
        <p:nvSpPr>
          <p:cNvPr id="192" name="Google Shape;192;gbe5440a38b_0_29"/>
          <p:cNvSpPr txBox="1"/>
          <p:nvPr/>
        </p:nvSpPr>
        <p:spPr>
          <a:xfrm>
            <a:off x="1946475" y="1572100"/>
            <a:ext cx="1549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 Total Companies</a:t>
            </a:r>
            <a:endParaRPr>
              <a:latin typeface="Open Sans"/>
              <a:ea typeface="Open Sans"/>
              <a:cs typeface="Open Sans"/>
              <a:sym typeface="Open Sans"/>
            </a:endParaRPr>
          </a:p>
        </p:txBody>
      </p:sp>
      <p:sp>
        <p:nvSpPr>
          <p:cNvPr id="193" name="Google Shape;193;gbe5440a38b_0_29"/>
          <p:cNvSpPr/>
          <p:nvPr/>
        </p:nvSpPr>
        <p:spPr>
          <a:xfrm>
            <a:off x="344175" y="946773"/>
            <a:ext cx="1802400" cy="10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4 Features from Yahoo Finance</a:t>
            </a:r>
            <a:endParaRPr/>
          </a:p>
          <a:p>
            <a:pPr indent="0" lvl="0" marL="0" rtl="0" algn="ctr">
              <a:spcBef>
                <a:spcPts val="0"/>
              </a:spcBef>
              <a:spcAft>
                <a:spcPts val="0"/>
              </a:spcAft>
              <a:buNone/>
            </a:pPr>
            <a:r>
              <a:rPr lang="it"/>
              <a:t>(Close, High, Low, Open)</a:t>
            </a:r>
            <a:br>
              <a:rPr lang="it"/>
            </a:br>
            <a:br>
              <a:rPr lang="it"/>
            </a:br>
            <a:endParaRPr/>
          </a:p>
        </p:txBody>
      </p:sp>
      <p:sp>
        <p:nvSpPr>
          <p:cNvPr id="194" name="Google Shape;194;gbe5440a38b_0_29"/>
          <p:cNvSpPr txBox="1"/>
          <p:nvPr/>
        </p:nvSpPr>
        <p:spPr>
          <a:xfrm>
            <a:off x="470625" y="1989838"/>
            <a:ext cx="154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Each Company</a:t>
            </a:r>
            <a:endParaRPr>
              <a:latin typeface="Open Sans"/>
              <a:ea typeface="Open Sans"/>
              <a:cs typeface="Open Sans"/>
              <a:sym typeface="Open Sans"/>
            </a:endParaRPr>
          </a:p>
        </p:txBody>
      </p:sp>
      <p:sp>
        <p:nvSpPr>
          <p:cNvPr id="195" name="Google Shape;195;gbe5440a38b_0_29"/>
          <p:cNvSpPr/>
          <p:nvPr/>
        </p:nvSpPr>
        <p:spPr>
          <a:xfrm>
            <a:off x="3346125" y="2595563"/>
            <a:ext cx="2094600" cy="10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Normalization</a:t>
            </a:r>
            <a:endParaRPr>
              <a:solidFill>
                <a:schemeClr val="dk1"/>
              </a:solidFill>
            </a:endParaRPr>
          </a:p>
          <a:p>
            <a:pPr indent="0" lvl="0" marL="0" rtl="0" algn="ctr">
              <a:spcBef>
                <a:spcPts val="0"/>
              </a:spcBef>
              <a:spcAft>
                <a:spcPts val="0"/>
              </a:spcAft>
              <a:buNone/>
            </a:pPr>
            <a:r>
              <a:rPr lang="it">
                <a:solidFill>
                  <a:schemeClr val="dk1"/>
                </a:solidFill>
              </a:rPr>
              <a:t>Range: 0 to 1</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96" name="Google Shape;196;gbe5440a38b_0_29"/>
          <p:cNvSpPr/>
          <p:nvPr/>
        </p:nvSpPr>
        <p:spPr>
          <a:xfrm>
            <a:off x="3346125" y="950350"/>
            <a:ext cx="2094600" cy="10395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Granger’s </a:t>
            </a:r>
            <a:r>
              <a:rPr lang="it">
                <a:solidFill>
                  <a:schemeClr val="dk1"/>
                </a:solidFill>
              </a:rPr>
              <a:t>Causality</a:t>
            </a:r>
            <a:r>
              <a:rPr lang="it">
                <a:solidFill>
                  <a:schemeClr val="dk1"/>
                </a:solidFill>
              </a:rPr>
              <a:t> Test on one feature: </a:t>
            </a:r>
            <a:r>
              <a:rPr i="1" lang="it">
                <a:solidFill>
                  <a:schemeClr val="dk1"/>
                </a:solidFill>
              </a:rPr>
              <a:t>‘Close’</a:t>
            </a:r>
            <a:endParaRPr i="1">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97" name="Google Shape;197;gbe5440a38b_0_29"/>
          <p:cNvSpPr txBox="1"/>
          <p:nvPr/>
        </p:nvSpPr>
        <p:spPr>
          <a:xfrm>
            <a:off x="5265750" y="1592638"/>
            <a:ext cx="154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98X98 Causation Matrix</a:t>
            </a:r>
            <a:endParaRPr>
              <a:latin typeface="Open Sans"/>
              <a:ea typeface="Open Sans"/>
              <a:cs typeface="Open Sans"/>
              <a:sym typeface="Open Sans"/>
            </a:endParaRPr>
          </a:p>
        </p:txBody>
      </p:sp>
      <p:sp>
        <p:nvSpPr>
          <p:cNvPr id="198" name="Google Shape;198;gbe5440a38b_0_29"/>
          <p:cNvSpPr/>
          <p:nvPr/>
        </p:nvSpPr>
        <p:spPr>
          <a:xfrm>
            <a:off x="6640275" y="950363"/>
            <a:ext cx="2094600" cy="10395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it">
                <a:solidFill>
                  <a:schemeClr val="dk1"/>
                </a:solidFill>
              </a:rPr>
              <a:t>Take top 10 companies showing causality on the selected company</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99" name="Google Shape;199;gbe5440a38b_0_29"/>
          <p:cNvSpPr/>
          <p:nvPr/>
        </p:nvSpPr>
        <p:spPr>
          <a:xfrm>
            <a:off x="5607300" y="1221250"/>
            <a:ext cx="8640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0" name="Google Shape;200;gbe5440a38b_0_29"/>
          <p:cNvSpPr/>
          <p:nvPr/>
        </p:nvSpPr>
        <p:spPr>
          <a:xfrm rot="5400000">
            <a:off x="7599225" y="2051075"/>
            <a:ext cx="3066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1" name="Google Shape;201;gbe5440a38b_0_29"/>
          <p:cNvSpPr/>
          <p:nvPr/>
        </p:nvSpPr>
        <p:spPr>
          <a:xfrm rot="10800000">
            <a:off x="5582025" y="2915225"/>
            <a:ext cx="930300" cy="400200"/>
          </a:xfrm>
          <a:prstGeom prst="rightArrow">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02" name="Google Shape;202;gbe5440a38b_0_29"/>
          <p:cNvCxnSpPr/>
          <p:nvPr/>
        </p:nvCxnSpPr>
        <p:spPr>
          <a:xfrm>
            <a:off x="678600" y="3806688"/>
            <a:ext cx="7786800" cy="12000"/>
          </a:xfrm>
          <a:prstGeom prst="straightConnector1">
            <a:avLst/>
          </a:prstGeom>
          <a:noFill/>
          <a:ln cap="flat" cmpd="sng" w="19050">
            <a:solidFill>
              <a:schemeClr val="dk2"/>
            </a:solidFill>
            <a:prstDash val="solid"/>
            <a:round/>
            <a:headEnd len="sm" w="sm" type="none"/>
            <a:tailEnd len="sm" w="sm" type="none"/>
          </a:ln>
        </p:spPr>
      </p:cxnSp>
      <p:sp>
        <p:nvSpPr>
          <p:cNvPr id="203" name="Google Shape;203;gbe5440a38b_0_29"/>
          <p:cNvSpPr txBox="1"/>
          <p:nvPr/>
        </p:nvSpPr>
        <p:spPr>
          <a:xfrm>
            <a:off x="4419600" y="3920425"/>
            <a:ext cx="4053900" cy="8313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it">
                <a:latin typeface="Open Sans"/>
                <a:ea typeface="Open Sans"/>
                <a:cs typeface="Open Sans"/>
                <a:sym typeface="Open Sans"/>
              </a:rPr>
              <a:t>The causation matrix will ensure that the data feeded into the network comes from the most related companies.</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title"/>
          </p:nvPr>
        </p:nvSpPr>
        <p:spPr>
          <a:xfrm>
            <a:off x="311700" y="153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Expected Results</a:t>
            </a:r>
            <a:endParaRPr/>
          </a:p>
        </p:txBody>
      </p:sp>
      <p:cxnSp>
        <p:nvCxnSpPr>
          <p:cNvPr id="209" name="Google Shape;209;p17"/>
          <p:cNvCxnSpPr/>
          <p:nvPr/>
        </p:nvCxnSpPr>
        <p:spPr>
          <a:xfrm flipH="1" rot="10800000">
            <a:off x="1570288" y="913450"/>
            <a:ext cx="5992800" cy="24000"/>
          </a:xfrm>
          <a:prstGeom prst="straightConnector1">
            <a:avLst/>
          </a:prstGeom>
          <a:noFill/>
          <a:ln cap="flat" cmpd="sng" w="19050">
            <a:solidFill>
              <a:schemeClr val="lt2"/>
            </a:solidFill>
            <a:prstDash val="solid"/>
            <a:round/>
            <a:headEnd len="sm" w="sm" type="none"/>
            <a:tailEnd len="sm" w="sm" type="none"/>
          </a:ln>
        </p:spPr>
      </p:cxnSp>
      <p:sp>
        <p:nvSpPr>
          <p:cNvPr id="210" name="Google Shape;210;p17"/>
          <p:cNvSpPr/>
          <p:nvPr/>
        </p:nvSpPr>
        <p:spPr>
          <a:xfrm>
            <a:off x="698550" y="2925938"/>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Causation Matrix Development</a:t>
            </a:r>
            <a:endParaRPr b="0" i="0" sz="1400" u="none" cap="none" strike="noStrike">
              <a:solidFill>
                <a:srgbClr val="000000"/>
              </a:solidFill>
              <a:latin typeface="Arial"/>
              <a:ea typeface="Arial"/>
              <a:cs typeface="Arial"/>
              <a:sym typeface="Arial"/>
            </a:endParaRPr>
          </a:p>
        </p:txBody>
      </p:sp>
      <p:sp>
        <p:nvSpPr>
          <p:cNvPr id="211" name="Google Shape;211;p17"/>
          <p:cNvSpPr/>
          <p:nvPr/>
        </p:nvSpPr>
        <p:spPr>
          <a:xfrm>
            <a:off x="703850" y="3927425"/>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it">
                <a:solidFill>
                  <a:schemeClr val="dk1"/>
                </a:solidFill>
              </a:rPr>
              <a:t>Filtering with Causation Matrix</a:t>
            </a:r>
            <a:endParaRPr b="0" i="0" sz="1400" u="none" cap="none" strike="noStrike">
              <a:solidFill>
                <a:srgbClr val="000000"/>
              </a:solidFill>
              <a:latin typeface="Arial"/>
              <a:ea typeface="Arial"/>
              <a:cs typeface="Arial"/>
              <a:sym typeface="Arial"/>
            </a:endParaRPr>
          </a:p>
        </p:txBody>
      </p:sp>
      <p:sp>
        <p:nvSpPr>
          <p:cNvPr id="212" name="Google Shape;212;p17"/>
          <p:cNvSpPr/>
          <p:nvPr/>
        </p:nvSpPr>
        <p:spPr>
          <a:xfrm>
            <a:off x="703850" y="1696063"/>
            <a:ext cx="2656200" cy="42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Initial Development</a:t>
            </a:r>
            <a:endParaRPr b="0" i="0" sz="1400" u="none" cap="none" strike="noStrike">
              <a:solidFill>
                <a:srgbClr val="000000"/>
              </a:solidFill>
              <a:latin typeface="Arial"/>
              <a:ea typeface="Arial"/>
              <a:cs typeface="Arial"/>
              <a:sym typeface="Arial"/>
            </a:endParaRPr>
          </a:p>
        </p:txBody>
      </p:sp>
      <p:cxnSp>
        <p:nvCxnSpPr>
          <p:cNvPr id="213" name="Google Shape;213;p17"/>
          <p:cNvCxnSpPr>
            <a:stCxn id="212" idx="2"/>
          </p:cNvCxnSpPr>
          <p:nvPr/>
        </p:nvCxnSpPr>
        <p:spPr>
          <a:xfrm flipH="1">
            <a:off x="2026850" y="2124463"/>
            <a:ext cx="5100" cy="801300"/>
          </a:xfrm>
          <a:prstGeom prst="straightConnector1">
            <a:avLst/>
          </a:prstGeom>
          <a:noFill/>
          <a:ln cap="flat" cmpd="sng" w="28575">
            <a:solidFill>
              <a:schemeClr val="accent2"/>
            </a:solidFill>
            <a:prstDash val="solid"/>
            <a:round/>
            <a:headEnd len="sm" w="sm" type="none"/>
            <a:tailEnd len="med" w="med" type="stealth"/>
          </a:ln>
        </p:spPr>
      </p:cxnSp>
      <p:cxnSp>
        <p:nvCxnSpPr>
          <p:cNvPr id="214" name="Google Shape;214;p17"/>
          <p:cNvCxnSpPr>
            <a:stCxn id="210" idx="2"/>
          </p:cNvCxnSpPr>
          <p:nvPr/>
        </p:nvCxnSpPr>
        <p:spPr>
          <a:xfrm>
            <a:off x="2026650" y="3354338"/>
            <a:ext cx="7200" cy="573000"/>
          </a:xfrm>
          <a:prstGeom prst="straightConnector1">
            <a:avLst/>
          </a:prstGeom>
          <a:noFill/>
          <a:ln cap="flat" cmpd="sng" w="28575">
            <a:solidFill>
              <a:schemeClr val="accent2"/>
            </a:solidFill>
            <a:prstDash val="solid"/>
            <a:round/>
            <a:headEnd len="sm" w="sm" type="none"/>
            <a:tailEnd len="med" w="med" type="stealth"/>
          </a:ln>
        </p:spPr>
      </p:cxnSp>
      <p:sp>
        <p:nvSpPr>
          <p:cNvPr id="215" name="Google Shape;215;p17"/>
          <p:cNvSpPr txBox="1"/>
          <p:nvPr/>
        </p:nvSpPr>
        <p:spPr>
          <a:xfrm>
            <a:off x="4345350" y="1289975"/>
            <a:ext cx="4486800" cy="1229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lang="it" sz="1300">
                <a:latin typeface="Open Sans"/>
                <a:ea typeface="Open Sans"/>
                <a:cs typeface="Open Sans"/>
                <a:sym typeface="Open Sans"/>
              </a:rPr>
              <a:t>Single company: </a:t>
            </a:r>
            <a:r>
              <a:rPr lang="it" sz="1300">
                <a:latin typeface="Open Sans"/>
                <a:ea typeface="Open Sans"/>
                <a:cs typeface="Open Sans"/>
                <a:sym typeface="Open Sans"/>
              </a:rPr>
              <a:t>Limited performance due to the missing information from external variables</a:t>
            </a:r>
            <a:endParaRPr sz="1300">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400"/>
              <a:buFont typeface="Arial"/>
              <a:buNone/>
            </a:pPr>
            <a:r>
              <a:t/>
            </a:r>
            <a:endParaRPr sz="1300">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400"/>
              <a:buFont typeface="Arial"/>
              <a:buNone/>
            </a:pPr>
            <a:r>
              <a:rPr b="1" lang="it" sz="1300">
                <a:latin typeface="Open Sans"/>
                <a:ea typeface="Open Sans"/>
                <a:cs typeface="Open Sans"/>
                <a:sym typeface="Open Sans"/>
              </a:rPr>
              <a:t>Extended by companies: </a:t>
            </a:r>
            <a:r>
              <a:rPr lang="it" sz="1300">
                <a:latin typeface="Open Sans"/>
                <a:ea typeface="Open Sans"/>
                <a:cs typeface="Open Sans"/>
                <a:sym typeface="Open Sans"/>
              </a:rPr>
              <a:t>Expensive training due to the large amount of information included, but with better performance due to the external factor included</a:t>
            </a:r>
            <a:endParaRPr sz="1300">
              <a:latin typeface="Open Sans"/>
              <a:ea typeface="Open Sans"/>
              <a:cs typeface="Open Sans"/>
              <a:sym typeface="Open Sans"/>
            </a:endParaRPr>
          </a:p>
        </p:txBody>
      </p:sp>
      <p:sp>
        <p:nvSpPr>
          <p:cNvPr id="216" name="Google Shape;216;p17"/>
          <p:cNvSpPr txBox="1"/>
          <p:nvPr/>
        </p:nvSpPr>
        <p:spPr>
          <a:xfrm>
            <a:off x="4345350" y="2753750"/>
            <a:ext cx="4486800" cy="77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sz="1300">
                <a:latin typeface="Open Sans"/>
                <a:ea typeface="Open Sans"/>
                <a:cs typeface="Open Sans"/>
                <a:sym typeface="Open Sans"/>
              </a:rPr>
              <a:t>Implemented properly it will provide a reference to asociate companies that may influence the behavour of the predicted one</a:t>
            </a:r>
            <a:endParaRPr b="0" i="0" sz="1300" u="none" cap="none" strike="noStrike">
              <a:solidFill>
                <a:srgbClr val="000000"/>
              </a:solidFill>
              <a:latin typeface="Open Sans"/>
              <a:ea typeface="Open Sans"/>
              <a:cs typeface="Open Sans"/>
              <a:sym typeface="Open Sans"/>
            </a:endParaRPr>
          </a:p>
        </p:txBody>
      </p:sp>
      <p:sp>
        <p:nvSpPr>
          <p:cNvPr id="217" name="Google Shape;217;p17"/>
          <p:cNvSpPr txBox="1"/>
          <p:nvPr/>
        </p:nvSpPr>
        <p:spPr>
          <a:xfrm>
            <a:off x="4345350" y="3755225"/>
            <a:ext cx="4653600" cy="77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it" sz="1300">
                <a:solidFill>
                  <a:schemeClr val="dk1"/>
                </a:solidFill>
                <a:latin typeface="Open Sans"/>
                <a:ea typeface="Open Sans"/>
                <a:cs typeface="Open Sans"/>
                <a:sym typeface="Open Sans"/>
              </a:rPr>
              <a:t>The preprocessing step of filtering the unrelated companies will reduce the resources needed to train and provide a better context of the external factors</a:t>
            </a:r>
            <a:endParaRPr b="0" i="0" sz="1400" u="none" cap="none" strike="noStrike">
              <a:solidFill>
                <a:srgbClr val="000000"/>
              </a:solidFill>
              <a:latin typeface="Open Sans"/>
              <a:ea typeface="Open Sans"/>
              <a:cs typeface="Open Sans"/>
              <a:sym typeface="Open Sans"/>
            </a:endParaRPr>
          </a:p>
        </p:txBody>
      </p:sp>
      <p:cxnSp>
        <p:nvCxnSpPr>
          <p:cNvPr id="218" name="Google Shape;218;p17"/>
          <p:cNvCxnSpPr>
            <a:stCxn id="212" idx="3"/>
            <a:endCxn id="215" idx="1"/>
          </p:cNvCxnSpPr>
          <p:nvPr/>
        </p:nvCxnSpPr>
        <p:spPr>
          <a:xfrm flipH="1" rot="10800000">
            <a:off x="3360050" y="1904863"/>
            <a:ext cx="985200" cy="5400"/>
          </a:xfrm>
          <a:prstGeom prst="straightConnector1">
            <a:avLst/>
          </a:prstGeom>
          <a:noFill/>
          <a:ln cap="flat" cmpd="sng" w="28575">
            <a:solidFill>
              <a:schemeClr val="dk2"/>
            </a:solidFill>
            <a:prstDash val="solid"/>
            <a:round/>
            <a:headEnd len="sm" w="sm" type="none"/>
            <a:tailEnd len="med" w="med" type="triangle"/>
          </a:ln>
        </p:spPr>
      </p:cxnSp>
      <p:cxnSp>
        <p:nvCxnSpPr>
          <p:cNvPr id="219" name="Google Shape;219;p17"/>
          <p:cNvCxnSpPr>
            <a:stCxn id="210" idx="3"/>
            <a:endCxn id="216" idx="1"/>
          </p:cNvCxnSpPr>
          <p:nvPr/>
        </p:nvCxnSpPr>
        <p:spPr>
          <a:xfrm>
            <a:off x="3354750" y="3140138"/>
            <a:ext cx="990600" cy="0"/>
          </a:xfrm>
          <a:prstGeom prst="straightConnector1">
            <a:avLst/>
          </a:prstGeom>
          <a:noFill/>
          <a:ln cap="flat" cmpd="sng" w="28575">
            <a:solidFill>
              <a:schemeClr val="dk2"/>
            </a:solidFill>
            <a:prstDash val="solid"/>
            <a:round/>
            <a:headEnd len="sm" w="sm" type="none"/>
            <a:tailEnd len="med" w="med" type="triangle"/>
          </a:ln>
        </p:spPr>
      </p:cxnSp>
      <p:cxnSp>
        <p:nvCxnSpPr>
          <p:cNvPr id="220" name="Google Shape;220;p17"/>
          <p:cNvCxnSpPr>
            <a:stCxn id="211" idx="3"/>
            <a:endCxn id="217" idx="1"/>
          </p:cNvCxnSpPr>
          <p:nvPr/>
        </p:nvCxnSpPr>
        <p:spPr>
          <a:xfrm>
            <a:off x="3360050" y="4141625"/>
            <a:ext cx="985200" cy="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be5440a38b_0_39"/>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be5440a38b_0_39"/>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- 1 Year Single</a:t>
            </a:r>
            <a:endParaRPr/>
          </a:p>
        </p:txBody>
      </p:sp>
      <p:sp>
        <p:nvSpPr>
          <p:cNvPr id="227" name="Google Shape;227;gbe5440a38b_0_39"/>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1 year</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 </a:t>
            </a:r>
            <a:endParaRPr sz="1300"/>
          </a:p>
        </p:txBody>
      </p:sp>
      <p:cxnSp>
        <p:nvCxnSpPr>
          <p:cNvPr id="228" name="Google Shape;228;gbe5440a38b_0_3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29" name="Google Shape;229;gbe5440a38b_0_39"/>
          <p:cNvPicPr preferRelativeResize="0"/>
          <p:nvPr/>
        </p:nvPicPr>
        <p:blipFill>
          <a:blip r:embed="rId3">
            <a:alphaModFix/>
          </a:blip>
          <a:stretch>
            <a:fillRect/>
          </a:stretch>
        </p:blipFill>
        <p:spPr>
          <a:xfrm>
            <a:off x="311700" y="916075"/>
            <a:ext cx="2598830" cy="1843025"/>
          </a:xfrm>
          <a:prstGeom prst="rect">
            <a:avLst/>
          </a:prstGeom>
          <a:noFill/>
          <a:ln>
            <a:noFill/>
          </a:ln>
        </p:spPr>
      </p:pic>
      <p:pic>
        <p:nvPicPr>
          <p:cNvPr id="230" name="Google Shape;230;gbe5440a38b_0_39"/>
          <p:cNvPicPr preferRelativeResize="0"/>
          <p:nvPr/>
        </p:nvPicPr>
        <p:blipFill>
          <a:blip r:embed="rId4">
            <a:alphaModFix/>
          </a:blip>
          <a:stretch>
            <a:fillRect/>
          </a:stretch>
        </p:blipFill>
        <p:spPr>
          <a:xfrm>
            <a:off x="6222875" y="895375"/>
            <a:ext cx="2638575" cy="1843025"/>
          </a:xfrm>
          <a:prstGeom prst="rect">
            <a:avLst/>
          </a:prstGeom>
          <a:noFill/>
          <a:ln>
            <a:noFill/>
          </a:ln>
        </p:spPr>
      </p:pic>
      <p:pic>
        <p:nvPicPr>
          <p:cNvPr id="231" name="Google Shape;231;gbe5440a38b_0_39"/>
          <p:cNvPicPr preferRelativeResize="0"/>
          <p:nvPr/>
        </p:nvPicPr>
        <p:blipFill>
          <a:blip r:embed="rId5">
            <a:alphaModFix/>
          </a:blip>
          <a:stretch>
            <a:fillRect/>
          </a:stretch>
        </p:blipFill>
        <p:spPr>
          <a:xfrm>
            <a:off x="311700" y="2851150"/>
            <a:ext cx="2598825" cy="1857223"/>
          </a:xfrm>
          <a:prstGeom prst="rect">
            <a:avLst/>
          </a:prstGeom>
          <a:noFill/>
          <a:ln>
            <a:noFill/>
          </a:ln>
        </p:spPr>
      </p:pic>
      <p:pic>
        <p:nvPicPr>
          <p:cNvPr id="232" name="Google Shape;232;gbe5440a38b_0_39"/>
          <p:cNvPicPr preferRelativeResize="0"/>
          <p:nvPr/>
        </p:nvPicPr>
        <p:blipFill>
          <a:blip r:embed="rId6">
            <a:alphaModFix/>
          </a:blip>
          <a:stretch>
            <a:fillRect/>
          </a:stretch>
        </p:blipFill>
        <p:spPr>
          <a:xfrm>
            <a:off x="6222875" y="2871850"/>
            <a:ext cx="2598825" cy="18572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be5440a38b_0_112"/>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be5440a38b_0_112"/>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- 3 Years ingle</a:t>
            </a:r>
            <a:endParaRPr/>
          </a:p>
        </p:txBody>
      </p:sp>
      <p:sp>
        <p:nvSpPr>
          <p:cNvPr id="239" name="Google Shape;239;gbe5440a38b_0_112"/>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b="1" lang="it" sz="1300"/>
              <a:t>Company: </a:t>
            </a:r>
            <a:r>
              <a:rPr lang="it" sz="1300"/>
              <a:t>Tesla</a:t>
            </a:r>
            <a:br>
              <a:rPr lang="it" sz="1300"/>
            </a:br>
            <a:r>
              <a:rPr b="1" lang="it" sz="1300"/>
              <a:t>Duration:</a:t>
            </a:r>
            <a:r>
              <a:rPr lang="it" sz="1300"/>
              <a:t> 3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 </a:t>
            </a:r>
            <a:endParaRPr b="1" sz="1300"/>
          </a:p>
        </p:txBody>
      </p:sp>
      <p:cxnSp>
        <p:nvCxnSpPr>
          <p:cNvPr id="240" name="Google Shape;240;gbe5440a38b_0_112"/>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41" name="Google Shape;241;gbe5440a38b_0_112"/>
          <p:cNvPicPr preferRelativeResize="0"/>
          <p:nvPr/>
        </p:nvPicPr>
        <p:blipFill>
          <a:blip r:embed="rId3">
            <a:alphaModFix/>
          </a:blip>
          <a:stretch>
            <a:fillRect/>
          </a:stretch>
        </p:blipFill>
        <p:spPr>
          <a:xfrm>
            <a:off x="6222875" y="832775"/>
            <a:ext cx="2658900" cy="1857230"/>
          </a:xfrm>
          <a:prstGeom prst="rect">
            <a:avLst/>
          </a:prstGeom>
          <a:noFill/>
          <a:ln>
            <a:noFill/>
          </a:ln>
        </p:spPr>
      </p:pic>
      <p:pic>
        <p:nvPicPr>
          <p:cNvPr id="242" name="Google Shape;242;gbe5440a38b_0_112"/>
          <p:cNvPicPr preferRelativeResize="0"/>
          <p:nvPr/>
        </p:nvPicPr>
        <p:blipFill>
          <a:blip r:embed="rId4">
            <a:alphaModFix/>
          </a:blip>
          <a:stretch>
            <a:fillRect/>
          </a:stretch>
        </p:blipFill>
        <p:spPr>
          <a:xfrm>
            <a:off x="6269121" y="2797050"/>
            <a:ext cx="2699908" cy="1900175"/>
          </a:xfrm>
          <a:prstGeom prst="rect">
            <a:avLst/>
          </a:prstGeom>
          <a:noFill/>
          <a:ln>
            <a:noFill/>
          </a:ln>
        </p:spPr>
      </p:pic>
      <p:pic>
        <p:nvPicPr>
          <p:cNvPr id="243" name="Google Shape;243;gbe5440a38b_0_112"/>
          <p:cNvPicPr preferRelativeResize="0"/>
          <p:nvPr/>
        </p:nvPicPr>
        <p:blipFill>
          <a:blip r:embed="rId5">
            <a:alphaModFix/>
          </a:blip>
          <a:stretch>
            <a:fillRect/>
          </a:stretch>
        </p:blipFill>
        <p:spPr>
          <a:xfrm>
            <a:off x="374086" y="908975"/>
            <a:ext cx="2658890" cy="1857225"/>
          </a:xfrm>
          <a:prstGeom prst="rect">
            <a:avLst/>
          </a:prstGeom>
          <a:noFill/>
          <a:ln>
            <a:noFill/>
          </a:ln>
        </p:spPr>
      </p:pic>
      <p:pic>
        <p:nvPicPr>
          <p:cNvPr id="244" name="Google Shape;244;gbe5440a38b_0_112"/>
          <p:cNvPicPr preferRelativeResize="0"/>
          <p:nvPr/>
        </p:nvPicPr>
        <p:blipFill>
          <a:blip r:embed="rId6">
            <a:alphaModFix/>
          </a:blip>
          <a:stretch>
            <a:fillRect/>
          </a:stretch>
        </p:blipFill>
        <p:spPr>
          <a:xfrm>
            <a:off x="327825" y="2873247"/>
            <a:ext cx="2658900" cy="19001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be5440a38b_0_101"/>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be5440a38b_0_101"/>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Single</a:t>
            </a:r>
            <a:endParaRPr/>
          </a:p>
        </p:txBody>
      </p:sp>
      <p:sp>
        <p:nvSpPr>
          <p:cNvPr id="251" name="Google Shape;251;gbe5440a38b_0_101"/>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Single</a:t>
            </a:r>
            <a:br>
              <a:rPr lang="it" sz="1300"/>
            </a:br>
            <a:r>
              <a:rPr b="1" lang="it" sz="1300"/>
              <a:t>Epochs:</a:t>
            </a:r>
            <a:r>
              <a:rPr lang="it" sz="1300"/>
              <a:t> 50</a:t>
            </a:r>
            <a:endParaRPr sz="1300"/>
          </a:p>
        </p:txBody>
      </p:sp>
      <p:cxnSp>
        <p:nvCxnSpPr>
          <p:cNvPr id="252" name="Google Shape;252;gbe5440a38b_0_1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53" name="Google Shape;253;gbe5440a38b_0_101"/>
          <p:cNvPicPr preferRelativeResize="0"/>
          <p:nvPr/>
        </p:nvPicPr>
        <p:blipFill>
          <a:blip r:embed="rId3">
            <a:alphaModFix/>
          </a:blip>
          <a:stretch>
            <a:fillRect/>
          </a:stretch>
        </p:blipFill>
        <p:spPr>
          <a:xfrm>
            <a:off x="6146679" y="908975"/>
            <a:ext cx="2698996" cy="1857225"/>
          </a:xfrm>
          <a:prstGeom prst="rect">
            <a:avLst/>
          </a:prstGeom>
          <a:noFill/>
          <a:ln>
            <a:noFill/>
          </a:ln>
        </p:spPr>
      </p:pic>
      <p:pic>
        <p:nvPicPr>
          <p:cNvPr id="254" name="Google Shape;254;gbe5440a38b_0_101"/>
          <p:cNvPicPr preferRelativeResize="0"/>
          <p:nvPr/>
        </p:nvPicPr>
        <p:blipFill>
          <a:blip r:embed="rId4">
            <a:alphaModFix/>
          </a:blip>
          <a:stretch>
            <a:fillRect/>
          </a:stretch>
        </p:blipFill>
        <p:spPr>
          <a:xfrm>
            <a:off x="6146675" y="2813925"/>
            <a:ext cx="2699000" cy="1928814"/>
          </a:xfrm>
          <a:prstGeom prst="rect">
            <a:avLst/>
          </a:prstGeom>
          <a:noFill/>
          <a:ln>
            <a:noFill/>
          </a:ln>
        </p:spPr>
      </p:pic>
      <p:pic>
        <p:nvPicPr>
          <p:cNvPr id="255" name="Google Shape;255;gbe5440a38b_0_101"/>
          <p:cNvPicPr preferRelativeResize="0"/>
          <p:nvPr/>
        </p:nvPicPr>
        <p:blipFill>
          <a:blip r:embed="rId5">
            <a:alphaModFix/>
          </a:blip>
          <a:stretch>
            <a:fillRect/>
          </a:stretch>
        </p:blipFill>
        <p:spPr>
          <a:xfrm>
            <a:off x="327825" y="900087"/>
            <a:ext cx="2658900" cy="1829650"/>
          </a:xfrm>
          <a:prstGeom prst="rect">
            <a:avLst/>
          </a:prstGeom>
          <a:noFill/>
          <a:ln>
            <a:noFill/>
          </a:ln>
        </p:spPr>
      </p:pic>
      <p:pic>
        <p:nvPicPr>
          <p:cNvPr id="256" name="Google Shape;256;gbe5440a38b_0_101"/>
          <p:cNvPicPr preferRelativeResize="0"/>
          <p:nvPr/>
        </p:nvPicPr>
        <p:blipFill>
          <a:blip r:embed="rId6">
            <a:alphaModFix/>
          </a:blip>
          <a:stretch>
            <a:fillRect/>
          </a:stretch>
        </p:blipFill>
        <p:spPr>
          <a:xfrm>
            <a:off x="281575" y="2797050"/>
            <a:ext cx="2699000" cy="19288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b00730d15f_0_0"/>
          <p:cNvSpPr txBox="1"/>
          <p:nvPr>
            <p:ph type="title"/>
          </p:nvPr>
        </p:nvSpPr>
        <p:spPr>
          <a:xfrm>
            <a:off x="1632600" y="100950"/>
            <a:ext cx="5878800" cy="62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it"/>
              <a:t>Introduction</a:t>
            </a:r>
            <a:endParaRPr/>
          </a:p>
        </p:txBody>
      </p:sp>
      <p:sp>
        <p:nvSpPr>
          <p:cNvPr id="70" name="Google Shape;70;gb00730d15f_0_0"/>
          <p:cNvSpPr txBox="1"/>
          <p:nvPr>
            <p:ph idx="4294967295" type="body"/>
          </p:nvPr>
        </p:nvSpPr>
        <p:spPr>
          <a:xfrm>
            <a:off x="635650" y="977450"/>
            <a:ext cx="7786800" cy="3673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stock market fluctuation is too rough and sometimes unpredictable even with proper tools and indicators. However, the future price prediction of a financial asset is essential for investors. </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17500" lvl="0" marL="457200" rtl="0" algn="just">
              <a:lnSpc>
                <a:spcPct val="115000"/>
              </a:lnSpc>
              <a:spcBef>
                <a:spcPts val="0"/>
              </a:spcBef>
              <a:spcAft>
                <a:spcPts val="0"/>
              </a:spcAft>
              <a:buSzPts val="1400"/>
              <a:buChar char="●"/>
            </a:pPr>
            <a:r>
              <a:rPr lang="it" sz="1500">
                <a:latin typeface="Arial"/>
                <a:ea typeface="Arial"/>
                <a:cs typeface="Arial"/>
                <a:sym typeface="Arial"/>
              </a:rPr>
              <a:t>The near future prediction can reduce the risk on decision of an appropriate investment asset</a:t>
            </a:r>
            <a:r>
              <a:rPr lang="it" sz="1200">
                <a:latin typeface="Arial"/>
                <a:ea typeface="Arial"/>
                <a:cs typeface="Arial"/>
                <a:sym typeface="Arial"/>
              </a:rPr>
              <a:t>. </a:t>
            </a:r>
            <a:r>
              <a:rPr lang="it" sz="1500">
                <a:latin typeface="Arial"/>
                <a:ea typeface="Arial"/>
                <a:cs typeface="Arial"/>
                <a:sym typeface="Arial"/>
              </a:rPr>
              <a:t>This kind of prediction can lead to gain in steady </a:t>
            </a:r>
            <a:r>
              <a:rPr lang="it" sz="1500">
                <a:latin typeface="Arial"/>
                <a:ea typeface="Arial"/>
                <a:cs typeface="Arial"/>
                <a:sym typeface="Arial"/>
              </a:rPr>
              <a:t>incomes</a:t>
            </a:r>
            <a:r>
              <a:rPr lang="it" sz="1500">
                <a:latin typeface="Arial"/>
                <a:ea typeface="Arial"/>
                <a:cs typeface="Arial"/>
                <a:sym typeface="Arial"/>
              </a:rPr>
              <a:t>.</a:t>
            </a:r>
            <a:endParaRPr sz="1500">
              <a:latin typeface="Arial"/>
              <a:ea typeface="Arial"/>
              <a:cs typeface="Arial"/>
              <a:sym typeface="Arial"/>
            </a:endParaRPr>
          </a:p>
          <a:p>
            <a:pPr indent="0" lvl="0" marL="45720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Over the decade, large number of techniques has been developed out of which RNN has shown a great improvement converging into LSTM thanks to the data driven decision making.</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323850" lvl="0" marL="457200" rtl="0" algn="just">
              <a:lnSpc>
                <a:spcPct val="115000"/>
              </a:lnSpc>
              <a:spcBef>
                <a:spcPts val="0"/>
              </a:spcBef>
              <a:spcAft>
                <a:spcPts val="0"/>
              </a:spcAft>
              <a:buSzPts val="1500"/>
              <a:buChar char="●"/>
            </a:pPr>
            <a:r>
              <a:rPr lang="it" sz="1500">
                <a:latin typeface="Arial"/>
                <a:ea typeface="Arial"/>
                <a:cs typeface="Arial"/>
                <a:sym typeface="Arial"/>
              </a:rPr>
              <a:t>Many times, the stocks of certain companies depend on others. Finding the correct causation between the companies may help in better predictions.</a:t>
            </a:r>
            <a:endParaRPr sz="1100">
              <a:latin typeface="Arial"/>
              <a:ea typeface="Arial"/>
              <a:cs typeface="Arial"/>
              <a:sym typeface="Arial"/>
            </a:endParaRPr>
          </a:p>
        </p:txBody>
      </p:sp>
      <p:cxnSp>
        <p:nvCxnSpPr>
          <p:cNvPr id="71" name="Google Shape;71;gb00730d15f_0_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cxnSp>
        <p:nvCxnSpPr>
          <p:cNvPr id="72" name="Google Shape;72;gb00730d15f_0_0"/>
          <p:cNvCxnSpPr/>
          <p:nvPr/>
        </p:nvCxnSpPr>
        <p:spPr>
          <a:xfrm>
            <a:off x="678600" y="4741000"/>
            <a:ext cx="7786800" cy="120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be5440a38b_0_154"/>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be5440a38b_0_154"/>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Extended</a:t>
            </a:r>
            <a:endParaRPr/>
          </a:p>
        </p:txBody>
      </p:sp>
      <p:sp>
        <p:nvSpPr>
          <p:cNvPr id="263" name="Google Shape;263;gbe5440a38b_0_154"/>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Extended</a:t>
            </a:r>
            <a:br>
              <a:rPr lang="it" sz="1300"/>
            </a:br>
            <a:r>
              <a:rPr b="1" lang="it" sz="1300"/>
              <a:t>Epochs:</a:t>
            </a:r>
            <a:r>
              <a:rPr lang="it" sz="1300"/>
              <a:t> 50</a:t>
            </a:r>
            <a:endParaRPr sz="1300"/>
          </a:p>
        </p:txBody>
      </p:sp>
      <p:cxnSp>
        <p:nvCxnSpPr>
          <p:cNvPr id="264" name="Google Shape;264;gbe5440a38b_0_154"/>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65" name="Google Shape;265;gbe5440a38b_0_154"/>
          <p:cNvPicPr preferRelativeResize="0"/>
          <p:nvPr/>
        </p:nvPicPr>
        <p:blipFill>
          <a:blip r:embed="rId3">
            <a:alphaModFix/>
          </a:blip>
          <a:stretch>
            <a:fillRect/>
          </a:stretch>
        </p:blipFill>
        <p:spPr>
          <a:xfrm>
            <a:off x="6146679" y="908975"/>
            <a:ext cx="2698996" cy="1857225"/>
          </a:xfrm>
          <a:prstGeom prst="rect">
            <a:avLst/>
          </a:prstGeom>
          <a:noFill/>
          <a:ln>
            <a:noFill/>
          </a:ln>
        </p:spPr>
      </p:pic>
      <p:pic>
        <p:nvPicPr>
          <p:cNvPr id="266" name="Google Shape;266;gbe5440a38b_0_154"/>
          <p:cNvPicPr preferRelativeResize="0"/>
          <p:nvPr/>
        </p:nvPicPr>
        <p:blipFill>
          <a:blip r:embed="rId4">
            <a:alphaModFix/>
          </a:blip>
          <a:stretch>
            <a:fillRect/>
          </a:stretch>
        </p:blipFill>
        <p:spPr>
          <a:xfrm>
            <a:off x="6146675" y="2813925"/>
            <a:ext cx="2699000" cy="1928814"/>
          </a:xfrm>
          <a:prstGeom prst="rect">
            <a:avLst/>
          </a:prstGeom>
          <a:noFill/>
          <a:ln>
            <a:noFill/>
          </a:ln>
        </p:spPr>
      </p:pic>
      <p:pic>
        <p:nvPicPr>
          <p:cNvPr id="267" name="Google Shape;267;gbe5440a38b_0_154"/>
          <p:cNvPicPr preferRelativeResize="0"/>
          <p:nvPr/>
        </p:nvPicPr>
        <p:blipFill>
          <a:blip r:embed="rId5">
            <a:alphaModFix/>
          </a:blip>
          <a:stretch>
            <a:fillRect/>
          </a:stretch>
        </p:blipFill>
        <p:spPr>
          <a:xfrm>
            <a:off x="260793" y="908975"/>
            <a:ext cx="2719782" cy="1928825"/>
          </a:xfrm>
          <a:prstGeom prst="rect">
            <a:avLst/>
          </a:prstGeom>
          <a:noFill/>
          <a:ln>
            <a:noFill/>
          </a:ln>
        </p:spPr>
      </p:pic>
      <p:pic>
        <p:nvPicPr>
          <p:cNvPr id="268" name="Google Shape;268;gbe5440a38b_0_154"/>
          <p:cNvPicPr preferRelativeResize="0"/>
          <p:nvPr/>
        </p:nvPicPr>
        <p:blipFill>
          <a:blip r:embed="rId6">
            <a:alphaModFix/>
          </a:blip>
          <a:stretch>
            <a:fillRect/>
          </a:stretch>
        </p:blipFill>
        <p:spPr>
          <a:xfrm>
            <a:off x="287725" y="2914000"/>
            <a:ext cx="2699000" cy="19288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be5440a38b_0_143"/>
          <p:cNvSpPr/>
          <p:nvPr/>
        </p:nvSpPr>
        <p:spPr>
          <a:xfrm>
            <a:off x="3417688" y="2042125"/>
            <a:ext cx="2298000" cy="154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be5440a38b_0_143"/>
          <p:cNvSpPr txBox="1"/>
          <p:nvPr>
            <p:ph type="title"/>
          </p:nvPr>
        </p:nvSpPr>
        <p:spPr>
          <a:xfrm>
            <a:off x="311700" y="14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Experimentation - 5 Years Filtered</a:t>
            </a:r>
            <a:endParaRPr/>
          </a:p>
        </p:txBody>
      </p:sp>
      <p:sp>
        <p:nvSpPr>
          <p:cNvPr id="275" name="Google Shape;275;gbe5440a38b_0_143"/>
          <p:cNvSpPr txBox="1"/>
          <p:nvPr>
            <p:ph idx="1" type="body"/>
          </p:nvPr>
        </p:nvSpPr>
        <p:spPr>
          <a:xfrm>
            <a:off x="3463925" y="1823725"/>
            <a:ext cx="2251800" cy="16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it" sz="1300"/>
              <a:t>Company: </a:t>
            </a:r>
            <a:r>
              <a:rPr lang="it" sz="1300"/>
              <a:t>Tesla</a:t>
            </a:r>
            <a:br>
              <a:rPr lang="it" sz="1300"/>
            </a:br>
            <a:r>
              <a:rPr b="1" lang="it" sz="1300"/>
              <a:t>Duration:</a:t>
            </a:r>
            <a:r>
              <a:rPr lang="it" sz="1300"/>
              <a:t> 5 years</a:t>
            </a:r>
            <a:br>
              <a:rPr lang="it" sz="1300"/>
            </a:br>
            <a:r>
              <a:rPr b="1" lang="it" sz="1300"/>
              <a:t>Time step: </a:t>
            </a:r>
            <a:r>
              <a:rPr lang="it" sz="1300"/>
              <a:t>50, 10 steps</a:t>
            </a:r>
            <a:br>
              <a:rPr lang="it" sz="1300"/>
            </a:br>
            <a:r>
              <a:rPr b="1" lang="it" sz="1300"/>
              <a:t>Batch size:</a:t>
            </a:r>
            <a:r>
              <a:rPr lang="it" sz="1300"/>
              <a:t> 64 windows</a:t>
            </a:r>
            <a:br>
              <a:rPr lang="it" sz="1300"/>
            </a:br>
            <a:r>
              <a:rPr b="1" lang="it" sz="1300"/>
              <a:t>Feature set: </a:t>
            </a:r>
            <a:r>
              <a:rPr lang="it" sz="1300"/>
              <a:t>Filtered</a:t>
            </a:r>
            <a:br>
              <a:rPr lang="it" sz="1300"/>
            </a:br>
            <a:r>
              <a:rPr b="1" lang="it" sz="1300"/>
              <a:t>Epochs:</a:t>
            </a:r>
            <a:r>
              <a:rPr lang="it" sz="1300"/>
              <a:t> 700</a:t>
            </a:r>
            <a:endParaRPr sz="1300"/>
          </a:p>
        </p:txBody>
      </p:sp>
      <p:cxnSp>
        <p:nvCxnSpPr>
          <p:cNvPr id="276" name="Google Shape;276;gbe5440a38b_0_143"/>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77" name="Google Shape;277;gbe5440a38b_0_143"/>
          <p:cNvPicPr preferRelativeResize="0"/>
          <p:nvPr/>
        </p:nvPicPr>
        <p:blipFill>
          <a:blip r:embed="rId3">
            <a:alphaModFix/>
          </a:blip>
          <a:stretch>
            <a:fillRect/>
          </a:stretch>
        </p:blipFill>
        <p:spPr>
          <a:xfrm>
            <a:off x="274200" y="934375"/>
            <a:ext cx="2658900" cy="1914959"/>
          </a:xfrm>
          <a:prstGeom prst="rect">
            <a:avLst/>
          </a:prstGeom>
          <a:noFill/>
          <a:ln>
            <a:noFill/>
          </a:ln>
        </p:spPr>
      </p:pic>
      <p:pic>
        <p:nvPicPr>
          <p:cNvPr id="278" name="Google Shape;278;gbe5440a38b_0_143"/>
          <p:cNvPicPr preferRelativeResize="0"/>
          <p:nvPr/>
        </p:nvPicPr>
        <p:blipFill>
          <a:blip r:embed="rId4">
            <a:alphaModFix/>
          </a:blip>
          <a:stretch>
            <a:fillRect/>
          </a:stretch>
        </p:blipFill>
        <p:spPr>
          <a:xfrm>
            <a:off x="334317" y="2849325"/>
            <a:ext cx="2598779" cy="1857225"/>
          </a:xfrm>
          <a:prstGeom prst="rect">
            <a:avLst/>
          </a:prstGeom>
          <a:noFill/>
          <a:ln>
            <a:noFill/>
          </a:ln>
        </p:spPr>
      </p:pic>
      <p:pic>
        <p:nvPicPr>
          <p:cNvPr id="279" name="Google Shape;279;gbe5440a38b_0_143"/>
          <p:cNvPicPr preferRelativeResize="0"/>
          <p:nvPr/>
        </p:nvPicPr>
        <p:blipFill>
          <a:blip r:embed="rId5">
            <a:alphaModFix/>
          </a:blip>
          <a:stretch>
            <a:fillRect/>
          </a:stretch>
        </p:blipFill>
        <p:spPr>
          <a:xfrm>
            <a:off x="6246546" y="2849325"/>
            <a:ext cx="2598779" cy="1857225"/>
          </a:xfrm>
          <a:prstGeom prst="rect">
            <a:avLst/>
          </a:prstGeom>
          <a:noFill/>
          <a:ln>
            <a:noFill/>
          </a:ln>
        </p:spPr>
      </p:pic>
      <p:pic>
        <p:nvPicPr>
          <p:cNvPr id="280" name="Google Shape;280;gbe5440a38b_0_143"/>
          <p:cNvPicPr preferRelativeResize="0"/>
          <p:nvPr/>
        </p:nvPicPr>
        <p:blipFill>
          <a:blip r:embed="rId6">
            <a:alphaModFix/>
          </a:blip>
          <a:stretch>
            <a:fillRect/>
          </a:stretch>
        </p:blipFill>
        <p:spPr>
          <a:xfrm>
            <a:off x="6200300" y="934375"/>
            <a:ext cx="2658900" cy="19149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be5a7b5c3a_0_55"/>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Results - Best Predictor</a:t>
            </a:r>
            <a:endParaRPr/>
          </a:p>
        </p:txBody>
      </p:sp>
      <p:cxnSp>
        <p:nvCxnSpPr>
          <p:cNvPr id="286" name="Google Shape;286;gbe5a7b5c3a_0_55"/>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pic>
        <p:nvPicPr>
          <p:cNvPr id="287" name="Google Shape;287;gbe5a7b5c3a_0_55"/>
          <p:cNvPicPr preferRelativeResize="0"/>
          <p:nvPr/>
        </p:nvPicPr>
        <p:blipFill>
          <a:blip r:embed="rId3">
            <a:alphaModFix/>
          </a:blip>
          <a:stretch>
            <a:fillRect/>
          </a:stretch>
        </p:blipFill>
        <p:spPr>
          <a:xfrm>
            <a:off x="1111450" y="2850625"/>
            <a:ext cx="2699000" cy="1928832"/>
          </a:xfrm>
          <a:prstGeom prst="rect">
            <a:avLst/>
          </a:prstGeom>
          <a:noFill/>
          <a:ln>
            <a:noFill/>
          </a:ln>
        </p:spPr>
      </p:pic>
      <p:sp>
        <p:nvSpPr>
          <p:cNvPr id="288" name="Google Shape;288;gbe5a7b5c3a_0_55"/>
          <p:cNvSpPr txBox="1"/>
          <p:nvPr/>
        </p:nvSpPr>
        <p:spPr>
          <a:xfrm>
            <a:off x="4788000" y="1170450"/>
            <a:ext cx="3226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it">
                <a:latin typeface="Open Sans"/>
                <a:ea typeface="Open Sans"/>
                <a:cs typeface="Open Sans"/>
                <a:sym typeface="Open Sans"/>
              </a:rPr>
              <a:t>Based on information scraped from internet</a:t>
            </a:r>
            <a:endParaRPr>
              <a:latin typeface="Open Sans"/>
              <a:ea typeface="Open Sans"/>
              <a:cs typeface="Open Sans"/>
              <a:sym typeface="Open Sans"/>
            </a:endParaRPr>
          </a:p>
        </p:txBody>
      </p:sp>
      <p:sp>
        <p:nvSpPr>
          <p:cNvPr id="289" name="Google Shape;289;gbe5a7b5c3a_0_55"/>
          <p:cNvSpPr txBox="1"/>
          <p:nvPr/>
        </p:nvSpPr>
        <p:spPr>
          <a:xfrm>
            <a:off x="5236400" y="2095525"/>
            <a:ext cx="2543700" cy="615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it">
                <a:latin typeface="Open Sans"/>
                <a:ea typeface="Open Sans"/>
                <a:cs typeface="Open Sans"/>
                <a:sym typeface="Open Sans"/>
              </a:rPr>
              <a:t>Multilingual base for uncase sentiment</a:t>
            </a:r>
            <a:endParaRPr>
              <a:latin typeface="Open Sans"/>
              <a:ea typeface="Open Sans"/>
              <a:cs typeface="Open Sans"/>
              <a:sym typeface="Open Sans"/>
            </a:endParaRPr>
          </a:p>
        </p:txBody>
      </p:sp>
      <p:sp>
        <p:nvSpPr>
          <p:cNvPr id="290" name="Google Shape;290;gbe5a7b5c3a_0_55"/>
          <p:cNvSpPr txBox="1"/>
          <p:nvPr/>
        </p:nvSpPr>
        <p:spPr>
          <a:xfrm>
            <a:off x="5593550" y="2930788"/>
            <a:ext cx="1714500" cy="400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it">
                <a:latin typeface="Open Sans"/>
                <a:ea typeface="Open Sans"/>
                <a:cs typeface="Open Sans"/>
                <a:sym typeface="Open Sans"/>
              </a:rPr>
              <a:t>Training</a:t>
            </a:r>
            <a:endParaRPr>
              <a:latin typeface="Open Sans"/>
              <a:ea typeface="Open Sans"/>
              <a:cs typeface="Open Sans"/>
              <a:sym typeface="Open Sans"/>
            </a:endParaRPr>
          </a:p>
        </p:txBody>
      </p:sp>
      <p:sp>
        <p:nvSpPr>
          <p:cNvPr id="291" name="Google Shape;291;gbe5a7b5c3a_0_55"/>
          <p:cNvSpPr txBox="1"/>
          <p:nvPr/>
        </p:nvSpPr>
        <p:spPr>
          <a:xfrm>
            <a:off x="4929900" y="3399375"/>
            <a:ext cx="2942400" cy="831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Clr>
                <a:schemeClr val="dk1"/>
              </a:buClr>
              <a:buSzPts val="1100"/>
              <a:buFont typeface="Arial"/>
              <a:buNone/>
            </a:pPr>
            <a:r>
              <a:rPr lang="it">
                <a:solidFill>
                  <a:schemeClr val="dk1"/>
                </a:solidFill>
                <a:latin typeface="Open Sans"/>
                <a:ea typeface="Open Sans"/>
                <a:cs typeface="Open Sans"/>
                <a:sym typeface="Open Sans"/>
              </a:rPr>
              <a:t>prediction depends on the optimistic criteria of the investors</a:t>
            </a:r>
            <a:endParaRPr>
              <a:latin typeface="Open Sans"/>
              <a:ea typeface="Open Sans"/>
              <a:cs typeface="Open Sans"/>
              <a:sym typeface="Open Sans"/>
            </a:endParaRPr>
          </a:p>
        </p:txBody>
      </p:sp>
      <p:pic>
        <p:nvPicPr>
          <p:cNvPr id="292" name="Google Shape;292;gbe5a7b5c3a_0_55"/>
          <p:cNvPicPr preferRelativeResize="0"/>
          <p:nvPr/>
        </p:nvPicPr>
        <p:blipFill>
          <a:blip r:embed="rId4">
            <a:alphaModFix/>
          </a:blip>
          <a:stretch>
            <a:fillRect/>
          </a:stretch>
        </p:blipFill>
        <p:spPr>
          <a:xfrm>
            <a:off x="1205413" y="886900"/>
            <a:ext cx="2511074" cy="16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bd91dea907_0_270"/>
          <p:cNvSpPr txBox="1"/>
          <p:nvPr>
            <p:ph type="title"/>
          </p:nvPr>
        </p:nvSpPr>
        <p:spPr>
          <a:xfrm>
            <a:off x="311700" y="296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Results - Best Predictor</a:t>
            </a:r>
            <a:endParaRPr/>
          </a:p>
        </p:txBody>
      </p:sp>
      <p:cxnSp>
        <p:nvCxnSpPr>
          <p:cNvPr id="298" name="Google Shape;298;gbd91dea907_0_270"/>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299" name="Google Shape;299;gbd91dea907_0_270"/>
          <p:cNvSpPr txBox="1"/>
          <p:nvPr/>
        </p:nvSpPr>
        <p:spPr>
          <a:xfrm>
            <a:off x="1875225" y="860975"/>
            <a:ext cx="15003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it">
                <a:latin typeface="Open Sans"/>
                <a:ea typeface="Open Sans"/>
                <a:cs typeface="Open Sans"/>
                <a:sym typeface="Open Sans"/>
              </a:rPr>
              <a:t>Training</a:t>
            </a:r>
            <a:endParaRPr>
              <a:latin typeface="Open Sans"/>
              <a:ea typeface="Open Sans"/>
              <a:cs typeface="Open Sans"/>
              <a:sym typeface="Open Sans"/>
            </a:endParaRPr>
          </a:p>
        </p:txBody>
      </p:sp>
      <p:pic>
        <p:nvPicPr>
          <p:cNvPr id="300" name="Google Shape;300;gbd91dea907_0_270"/>
          <p:cNvPicPr preferRelativeResize="0"/>
          <p:nvPr/>
        </p:nvPicPr>
        <p:blipFill rotWithShape="1">
          <a:blip r:embed="rId3">
            <a:alphaModFix/>
          </a:blip>
          <a:srcRect b="2840" l="0" r="0" t="2175"/>
          <a:stretch/>
        </p:blipFill>
        <p:spPr>
          <a:xfrm>
            <a:off x="1241100" y="1261175"/>
            <a:ext cx="2883126" cy="1860975"/>
          </a:xfrm>
          <a:prstGeom prst="rect">
            <a:avLst/>
          </a:prstGeom>
          <a:noFill/>
          <a:ln>
            <a:noFill/>
          </a:ln>
        </p:spPr>
      </p:pic>
      <p:sp>
        <p:nvSpPr>
          <p:cNvPr id="301" name="Google Shape;301;gbd91dea907_0_270"/>
          <p:cNvSpPr txBox="1"/>
          <p:nvPr/>
        </p:nvSpPr>
        <p:spPr>
          <a:xfrm>
            <a:off x="5482588" y="860975"/>
            <a:ext cx="15003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it">
                <a:latin typeface="Open Sans"/>
                <a:ea typeface="Open Sans"/>
                <a:cs typeface="Open Sans"/>
                <a:sym typeface="Open Sans"/>
              </a:rPr>
              <a:t>Testing</a:t>
            </a:r>
            <a:endParaRPr>
              <a:latin typeface="Open Sans"/>
              <a:ea typeface="Open Sans"/>
              <a:cs typeface="Open Sans"/>
              <a:sym typeface="Open Sans"/>
            </a:endParaRPr>
          </a:p>
        </p:txBody>
      </p:sp>
      <p:pic>
        <p:nvPicPr>
          <p:cNvPr id="302" name="Google Shape;302;gbd91dea907_0_270"/>
          <p:cNvPicPr preferRelativeResize="0"/>
          <p:nvPr/>
        </p:nvPicPr>
        <p:blipFill rotWithShape="1">
          <a:blip r:embed="rId4">
            <a:alphaModFix/>
          </a:blip>
          <a:srcRect b="2324" l="0" r="0" t="0"/>
          <a:stretch/>
        </p:blipFill>
        <p:spPr>
          <a:xfrm>
            <a:off x="4762813" y="1232425"/>
            <a:ext cx="2939875" cy="1918475"/>
          </a:xfrm>
          <a:prstGeom prst="rect">
            <a:avLst/>
          </a:prstGeom>
          <a:noFill/>
          <a:ln>
            <a:noFill/>
          </a:ln>
        </p:spPr>
      </p:pic>
      <p:pic>
        <p:nvPicPr>
          <p:cNvPr id="303" name="Google Shape;303;gbd91dea907_0_270"/>
          <p:cNvPicPr preferRelativeResize="0"/>
          <p:nvPr/>
        </p:nvPicPr>
        <p:blipFill>
          <a:blip r:embed="rId5">
            <a:alphaModFix/>
          </a:blip>
          <a:stretch>
            <a:fillRect/>
          </a:stretch>
        </p:blipFill>
        <p:spPr>
          <a:xfrm>
            <a:off x="3067050" y="3199525"/>
            <a:ext cx="2678943" cy="171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bd91dea907_0_289"/>
          <p:cNvSpPr txBox="1"/>
          <p:nvPr>
            <p:ph type="title"/>
          </p:nvPr>
        </p:nvSpPr>
        <p:spPr>
          <a:xfrm>
            <a:off x="311700" y="5582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it"/>
              <a:t>General results</a:t>
            </a:r>
            <a:endParaRPr/>
          </a:p>
        </p:txBody>
      </p:sp>
      <p:sp>
        <p:nvSpPr>
          <p:cNvPr id="309" name="Google Shape;309;gbd91dea907_0_289"/>
          <p:cNvSpPr txBox="1"/>
          <p:nvPr>
            <p:ph idx="1" type="body"/>
          </p:nvPr>
        </p:nvSpPr>
        <p:spPr>
          <a:xfrm>
            <a:off x="2839500" y="1179950"/>
            <a:ext cx="5790000" cy="18525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t>It is possible to differentiate 5 classes in the segmentations generated by the neural model.</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The 64x64 image size allowed experimenting with data augmentation without consuming all the computer resources.</a:t>
            </a:r>
            <a:endParaRPr sz="1300"/>
          </a:p>
          <a:p>
            <a:pPr indent="-311150" lvl="0" marL="457200" marR="0" rtl="0" algn="just">
              <a:lnSpc>
                <a:spcPct val="115000"/>
              </a:lnSpc>
              <a:spcBef>
                <a:spcPts val="0"/>
              </a:spcBef>
              <a:spcAft>
                <a:spcPts val="0"/>
              </a:spcAft>
              <a:buClr>
                <a:schemeClr val="dk1"/>
              </a:buClr>
              <a:buSzPts val="1300"/>
              <a:buFont typeface="Open Sans"/>
              <a:buChar char="●"/>
            </a:pPr>
            <a:r>
              <a:rPr lang="it" sz="1300"/>
              <a:t>It took at least 50 epochs to obtain images similar to those in the label space.</a:t>
            </a:r>
            <a:endParaRPr sz="1300"/>
          </a:p>
        </p:txBody>
      </p:sp>
      <p:sp>
        <p:nvSpPr>
          <p:cNvPr id="310" name="Google Shape;310;gbd91dea907_0_289"/>
          <p:cNvSpPr txBox="1"/>
          <p:nvPr/>
        </p:nvSpPr>
        <p:spPr>
          <a:xfrm>
            <a:off x="470200" y="1954838"/>
            <a:ext cx="18285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Open Sans"/>
                <a:ea typeface="Open Sans"/>
                <a:cs typeface="Open Sans"/>
                <a:sym typeface="Open Sans"/>
              </a:rPr>
              <a:t>Generated Images</a:t>
            </a:r>
            <a:endParaRPr b="1" i="0" sz="1400" u="none" cap="none" strike="noStrike">
              <a:solidFill>
                <a:srgbClr val="000000"/>
              </a:solidFill>
              <a:latin typeface="Open Sans"/>
              <a:ea typeface="Open Sans"/>
              <a:cs typeface="Open Sans"/>
              <a:sym typeface="Open Sans"/>
            </a:endParaRPr>
          </a:p>
        </p:txBody>
      </p:sp>
      <p:sp>
        <p:nvSpPr>
          <p:cNvPr id="311" name="Google Shape;311;gbd91dea907_0_289"/>
          <p:cNvSpPr txBox="1"/>
          <p:nvPr/>
        </p:nvSpPr>
        <p:spPr>
          <a:xfrm>
            <a:off x="396475" y="3548525"/>
            <a:ext cx="20949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Open Sans"/>
                <a:ea typeface="Open Sans"/>
                <a:cs typeface="Open Sans"/>
                <a:sym typeface="Open Sans"/>
              </a:rPr>
              <a:t>Performance metrics</a:t>
            </a:r>
            <a:endParaRPr b="1" i="0" sz="1400" u="none" cap="none" strike="noStrike">
              <a:solidFill>
                <a:srgbClr val="000000"/>
              </a:solidFill>
              <a:latin typeface="Open Sans"/>
              <a:ea typeface="Open Sans"/>
              <a:cs typeface="Open Sans"/>
              <a:sym typeface="Open Sans"/>
            </a:endParaRPr>
          </a:p>
        </p:txBody>
      </p:sp>
      <p:cxnSp>
        <p:nvCxnSpPr>
          <p:cNvPr id="312" name="Google Shape;312;gbd91dea907_0_289"/>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
        <p:nvSpPr>
          <p:cNvPr id="313" name="Google Shape;313;gbd91dea907_0_289"/>
          <p:cNvSpPr txBox="1"/>
          <p:nvPr/>
        </p:nvSpPr>
        <p:spPr>
          <a:xfrm>
            <a:off x="2839500" y="3096675"/>
            <a:ext cx="5790000" cy="14967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Using images larger than 128x128 pixels exhaust the computer resources and limits the experiments that can be performed with data augmentation.</a:t>
            </a:r>
            <a:endParaRPr sz="1300">
              <a:solidFill>
                <a:schemeClr val="dk1"/>
              </a:solidFill>
              <a:latin typeface="Open Sans"/>
              <a:ea typeface="Open Sans"/>
              <a:cs typeface="Open Sans"/>
              <a:sym typeface="Open Sans"/>
            </a:endParaRPr>
          </a:p>
          <a:p>
            <a:pPr indent="-311150" lvl="0" marL="457200" marR="0" rtl="0" algn="just">
              <a:lnSpc>
                <a:spcPct val="115000"/>
              </a:lnSpc>
              <a:spcBef>
                <a:spcPts val="0"/>
              </a:spcBef>
              <a:spcAft>
                <a:spcPts val="0"/>
              </a:spcAft>
              <a:buClr>
                <a:schemeClr val="dk1"/>
              </a:buClr>
              <a:buSzPts val="1300"/>
              <a:buFont typeface="Open Sans"/>
              <a:buChar char="●"/>
            </a:pPr>
            <a:r>
              <a:rPr lang="it" sz="1300">
                <a:solidFill>
                  <a:schemeClr val="dk1"/>
                </a:solidFill>
                <a:latin typeface="Open Sans"/>
                <a:ea typeface="Open Sans"/>
                <a:cs typeface="Open Sans"/>
                <a:sym typeface="Open Sans"/>
              </a:rPr>
              <a:t>The mean IoU curves indicated a better performance in the experiments without data augmentation.</a:t>
            </a:r>
            <a:endParaRPr sz="1300">
              <a:solidFill>
                <a:schemeClr val="dk1"/>
              </a:solidFill>
              <a:latin typeface="Open Sans"/>
              <a:ea typeface="Open Sans"/>
              <a:cs typeface="Open Sans"/>
              <a:sym typeface="Open Sans"/>
            </a:endParaRPr>
          </a:p>
        </p:txBody>
      </p:sp>
      <p:cxnSp>
        <p:nvCxnSpPr>
          <p:cNvPr id="314" name="Google Shape;314;gbd91dea907_0_289"/>
          <p:cNvCxnSpPr/>
          <p:nvPr/>
        </p:nvCxnSpPr>
        <p:spPr>
          <a:xfrm>
            <a:off x="2569100" y="1250450"/>
            <a:ext cx="0" cy="13962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gbd91dea907_0_289"/>
          <p:cNvCxnSpPr/>
          <p:nvPr/>
        </p:nvCxnSpPr>
        <p:spPr>
          <a:xfrm>
            <a:off x="2569100" y="3243275"/>
            <a:ext cx="0" cy="942000"/>
          </a:xfrm>
          <a:prstGeom prst="straightConnector1">
            <a:avLst/>
          </a:prstGeom>
          <a:noFill/>
          <a:ln cap="flat" cmpd="sng" w="9525">
            <a:solidFill>
              <a:schemeClr val="dk2"/>
            </a:solidFill>
            <a:prstDash val="solid"/>
            <a:round/>
            <a:headEnd len="sm" w="sm" type="none"/>
            <a:tailEnd len="sm" w="sm" type="none"/>
          </a:ln>
        </p:spPr>
      </p:cxnSp>
      <p:sp>
        <p:nvSpPr>
          <p:cNvPr id="316" name="Google Shape;316;gbd91dea907_0_289"/>
          <p:cNvSpPr txBox="1"/>
          <p:nvPr/>
        </p:nvSpPr>
        <p:spPr>
          <a:xfrm>
            <a:off x="1339800" y="2145975"/>
            <a:ext cx="6540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bd91dea907_0_301"/>
          <p:cNvSpPr txBox="1"/>
          <p:nvPr>
            <p:ph type="title"/>
          </p:nvPr>
        </p:nvSpPr>
        <p:spPr>
          <a:xfrm>
            <a:off x="311700" y="564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Conclusion</a:t>
            </a:r>
            <a:endParaRPr/>
          </a:p>
        </p:txBody>
      </p:sp>
      <p:sp>
        <p:nvSpPr>
          <p:cNvPr id="322" name="Google Shape;322;gbd91dea907_0_301"/>
          <p:cNvSpPr txBox="1"/>
          <p:nvPr>
            <p:ph idx="1" type="body"/>
          </p:nvPr>
        </p:nvSpPr>
        <p:spPr>
          <a:xfrm>
            <a:off x="492925" y="1043025"/>
            <a:ext cx="8015100" cy="3832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it" sz="1400"/>
              <a:t>The data augmentation algorithms impair the final performance of the model as shown by the metric curves.</a:t>
            </a:r>
            <a:br>
              <a:rPr lang="it" sz="1400"/>
            </a:br>
            <a:endParaRPr sz="1400"/>
          </a:p>
          <a:p>
            <a:pPr indent="-317500" lvl="0" marL="457200" marR="0" rtl="0" algn="l">
              <a:lnSpc>
                <a:spcPct val="100000"/>
              </a:lnSpc>
              <a:spcBef>
                <a:spcPts val="0"/>
              </a:spcBef>
              <a:spcAft>
                <a:spcPts val="0"/>
              </a:spcAft>
              <a:buSzPts val="1400"/>
              <a:buChar char="●"/>
            </a:pPr>
            <a:r>
              <a:rPr lang="it" sz="1400"/>
              <a:t>Reducing the size of the source image reduces the resources required for its training but limits the effectiveness achieved.</a:t>
            </a:r>
            <a:br>
              <a:rPr lang="it" sz="1400"/>
            </a:br>
            <a:endParaRPr sz="1400"/>
          </a:p>
          <a:p>
            <a:pPr indent="-317500" lvl="0" marL="457200" marR="0" rtl="0" algn="l">
              <a:lnSpc>
                <a:spcPct val="100000"/>
              </a:lnSpc>
              <a:spcBef>
                <a:spcPts val="0"/>
              </a:spcBef>
              <a:spcAft>
                <a:spcPts val="0"/>
              </a:spcAft>
              <a:buSzPts val="1400"/>
              <a:buChar char="●"/>
            </a:pPr>
            <a:r>
              <a:rPr lang="it" sz="1400"/>
              <a:t>The pix to pix loss function was the one with the best predicted label space continuity and is suitable for semantic segmentation applications</a:t>
            </a:r>
            <a:br>
              <a:rPr lang="it" sz="1400"/>
            </a:br>
            <a:endParaRPr sz="1400"/>
          </a:p>
          <a:p>
            <a:pPr indent="-317500" lvl="0" marL="457200" marR="0" rtl="0" algn="l">
              <a:lnSpc>
                <a:spcPct val="100000"/>
              </a:lnSpc>
              <a:spcBef>
                <a:spcPts val="0"/>
              </a:spcBef>
              <a:spcAft>
                <a:spcPts val="0"/>
              </a:spcAft>
              <a:buSzPts val="1400"/>
              <a:buChar char="●"/>
            </a:pPr>
            <a:r>
              <a:rPr lang="it" sz="1400"/>
              <a:t>Potential for improvement given better conditions in the data source and computational resources, such as more classes predicted and more detail in the generated image.</a:t>
            </a:r>
            <a:br>
              <a:rPr lang="it" sz="1400"/>
            </a:br>
            <a:endParaRPr sz="1400"/>
          </a:p>
          <a:p>
            <a:pPr indent="-317500" lvl="0" marL="457200" marR="0" rtl="0" algn="l">
              <a:lnSpc>
                <a:spcPct val="100000"/>
              </a:lnSpc>
              <a:spcBef>
                <a:spcPts val="0"/>
              </a:spcBef>
              <a:spcAft>
                <a:spcPts val="0"/>
              </a:spcAft>
              <a:buSzPts val="1400"/>
              <a:buChar char="●"/>
            </a:pPr>
            <a:r>
              <a:rPr lang="it" sz="1400"/>
              <a:t>Re-implementation of the code in TensorFlow 2.0 updates to state of the art platforms, from which subsequent developments can be made</a:t>
            </a:r>
            <a:br>
              <a:rPr lang="it" sz="1400"/>
            </a:br>
            <a:endParaRPr sz="1400"/>
          </a:p>
          <a:p>
            <a:pPr indent="-317500" lvl="0" marL="457200" marR="0" rtl="0" algn="l">
              <a:lnSpc>
                <a:spcPct val="100000"/>
              </a:lnSpc>
              <a:spcBef>
                <a:spcPts val="0"/>
              </a:spcBef>
              <a:spcAft>
                <a:spcPts val="0"/>
              </a:spcAft>
              <a:buSzPts val="1400"/>
              <a:buChar char="●"/>
            </a:pPr>
            <a:r>
              <a:rPr lang="it" sz="1400"/>
              <a:t>Reduction in complexity of the code and integration of other tools for performance analysis</a:t>
            </a:r>
            <a:endParaRPr sz="1400"/>
          </a:p>
        </p:txBody>
      </p:sp>
      <p:cxnSp>
        <p:nvCxnSpPr>
          <p:cNvPr id="323" name="Google Shape;323;gbd91dea907_0_301"/>
          <p:cNvCxnSpPr/>
          <p:nvPr/>
        </p:nvCxnSpPr>
        <p:spPr>
          <a:xfrm flipH="1" rot="10800000">
            <a:off x="1570288" y="7610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311700" y="26520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Objective</a:t>
            </a:r>
            <a:endParaRPr/>
          </a:p>
        </p:txBody>
      </p:sp>
      <p:sp>
        <p:nvSpPr>
          <p:cNvPr id="78" name="Google Shape;78;p3"/>
          <p:cNvSpPr txBox="1"/>
          <p:nvPr>
            <p:ph idx="1" type="body"/>
          </p:nvPr>
        </p:nvSpPr>
        <p:spPr>
          <a:xfrm>
            <a:off x="1089450" y="1212150"/>
            <a:ext cx="6965100" cy="3320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it"/>
              <a:t>The presentation will cover the following section of the project</a:t>
            </a:r>
            <a:r>
              <a:rPr lang="it" sz="1400"/>
              <a:t>: </a:t>
            </a:r>
            <a:endParaRPr sz="1400"/>
          </a:p>
          <a:p>
            <a:pPr indent="-323850" lvl="1" marL="914400" rtl="0" algn="just">
              <a:lnSpc>
                <a:spcPct val="150000"/>
              </a:lnSpc>
              <a:spcBef>
                <a:spcPts val="0"/>
              </a:spcBef>
              <a:spcAft>
                <a:spcPts val="0"/>
              </a:spcAft>
              <a:buSzPts val="1500"/>
              <a:buChar char="○"/>
            </a:pPr>
            <a:r>
              <a:rPr b="1" i="1" lang="it" sz="1500"/>
              <a:t>Problem Statement:</a:t>
            </a:r>
            <a:r>
              <a:rPr lang="it" sz="1500"/>
              <a:t> The purpose of the project.</a:t>
            </a:r>
            <a:endParaRPr sz="1500"/>
          </a:p>
          <a:p>
            <a:pPr indent="-323850" lvl="1" marL="914400" rtl="0" algn="just">
              <a:lnSpc>
                <a:spcPct val="150000"/>
              </a:lnSpc>
              <a:spcBef>
                <a:spcPts val="0"/>
              </a:spcBef>
              <a:spcAft>
                <a:spcPts val="0"/>
              </a:spcAft>
              <a:buSzPts val="1500"/>
              <a:buChar char="○"/>
            </a:pPr>
            <a:r>
              <a:rPr b="1" i="1" lang="it" sz="1500"/>
              <a:t>Methodology:</a:t>
            </a:r>
            <a:r>
              <a:rPr lang="it" sz="1500"/>
              <a:t> Methods and algorithms used</a:t>
            </a:r>
            <a:endParaRPr sz="1500"/>
          </a:p>
          <a:p>
            <a:pPr indent="-323850" lvl="1" marL="914400" rtl="0" algn="just">
              <a:lnSpc>
                <a:spcPct val="150000"/>
              </a:lnSpc>
              <a:spcBef>
                <a:spcPts val="0"/>
              </a:spcBef>
              <a:spcAft>
                <a:spcPts val="0"/>
              </a:spcAft>
              <a:buSzPts val="1500"/>
              <a:buChar char="○"/>
            </a:pPr>
            <a:r>
              <a:rPr b="1" i="1" lang="it" sz="1500"/>
              <a:t>Experiments:</a:t>
            </a:r>
            <a:r>
              <a:rPr lang="it" sz="1500"/>
              <a:t> Hypotheses and partial results of the performed experiments.</a:t>
            </a:r>
            <a:endParaRPr sz="1500"/>
          </a:p>
          <a:p>
            <a:pPr indent="-317500" lvl="1" marL="914400" rtl="0" algn="just">
              <a:lnSpc>
                <a:spcPct val="150000"/>
              </a:lnSpc>
              <a:spcBef>
                <a:spcPts val="0"/>
              </a:spcBef>
              <a:spcAft>
                <a:spcPts val="0"/>
              </a:spcAft>
              <a:buSzPts val="1400"/>
              <a:buChar char="○"/>
            </a:pPr>
            <a:r>
              <a:rPr b="1" i="1" lang="it" sz="1500"/>
              <a:t>Results and Conclusion:</a:t>
            </a:r>
            <a:r>
              <a:rPr i="1" lang="it" sz="1500"/>
              <a:t> </a:t>
            </a:r>
            <a:r>
              <a:rPr lang="it"/>
              <a:t>Final results obtained and evaluation of the performance of the implementation.</a:t>
            </a:r>
            <a:endParaRPr/>
          </a:p>
          <a:p>
            <a:pPr indent="0" lvl="0" marL="457200" rtl="0" algn="l">
              <a:lnSpc>
                <a:spcPct val="300000"/>
              </a:lnSpc>
              <a:spcBef>
                <a:spcPts val="1000"/>
              </a:spcBef>
              <a:spcAft>
                <a:spcPts val="0"/>
              </a:spcAft>
              <a:buSzPts val="1800"/>
              <a:buNone/>
            </a:pPr>
            <a:r>
              <a:t/>
            </a:r>
            <a:endParaRPr b="1"/>
          </a:p>
        </p:txBody>
      </p:sp>
      <p:cxnSp>
        <p:nvCxnSpPr>
          <p:cNvPr id="79" name="Google Shape;79;p3"/>
          <p:cNvCxnSpPr/>
          <p:nvPr/>
        </p:nvCxnSpPr>
        <p:spPr>
          <a:xfrm flipH="1" rot="10800000">
            <a:off x="1570288" y="1065850"/>
            <a:ext cx="5992800" cy="240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663450"/>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Problem Statement</a:t>
            </a:r>
            <a:endParaRPr/>
          </a:p>
        </p:txBody>
      </p:sp>
      <p:sp>
        <p:nvSpPr>
          <p:cNvPr id="85" name="Google Shape;85;p4"/>
          <p:cNvSpPr txBox="1"/>
          <p:nvPr>
            <p:ph idx="1" type="body"/>
          </p:nvPr>
        </p:nvSpPr>
        <p:spPr>
          <a:xfrm>
            <a:off x="311700" y="2229900"/>
            <a:ext cx="8520600" cy="155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it" sz="1600"/>
              <a:t>Explore the different alternatives for a stock market prediction that considers the possible relations between companies and compare the results obtained		</a:t>
            </a:r>
            <a:endParaRPr b="1" sz="1200"/>
          </a:p>
        </p:txBody>
      </p:sp>
      <p:cxnSp>
        <p:nvCxnSpPr>
          <p:cNvPr id="86" name="Google Shape;86;p4"/>
          <p:cNvCxnSpPr/>
          <p:nvPr/>
        </p:nvCxnSpPr>
        <p:spPr>
          <a:xfrm>
            <a:off x="678600" y="21502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7" name="Google Shape;87;p4"/>
          <p:cNvCxnSpPr/>
          <p:nvPr/>
        </p:nvCxnSpPr>
        <p:spPr>
          <a:xfrm>
            <a:off x="678600" y="3064600"/>
            <a:ext cx="7786800" cy="12000"/>
          </a:xfrm>
          <a:prstGeom prst="straightConnector1">
            <a:avLst/>
          </a:prstGeom>
          <a:noFill/>
          <a:ln cap="flat" cmpd="sng" w="19050">
            <a:solidFill>
              <a:schemeClr val="dk2"/>
            </a:solidFill>
            <a:prstDash val="solid"/>
            <a:round/>
            <a:headEnd len="sm" w="sm" type="none"/>
            <a:tailEnd len="sm" w="sm" type="none"/>
          </a:ln>
        </p:spPr>
      </p:cxnSp>
      <p:cxnSp>
        <p:nvCxnSpPr>
          <p:cNvPr id="88" name="Google Shape;88;p4"/>
          <p:cNvCxnSpPr/>
          <p:nvPr/>
        </p:nvCxnSpPr>
        <p:spPr>
          <a:xfrm>
            <a:off x="2027488" y="1470850"/>
            <a:ext cx="5094900" cy="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d91dea907_0_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Dataset - Yahoo Finance</a:t>
            </a:r>
            <a:endParaRPr/>
          </a:p>
        </p:txBody>
      </p:sp>
      <p:sp>
        <p:nvSpPr>
          <p:cNvPr id="94" name="Google Shape;94;gbd91dea907_0_0"/>
          <p:cNvSpPr txBox="1"/>
          <p:nvPr>
            <p:ph idx="1" type="body"/>
          </p:nvPr>
        </p:nvSpPr>
        <p:spPr>
          <a:xfrm>
            <a:off x="311700" y="1081250"/>
            <a:ext cx="5350200" cy="35229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dataset is loaded directly into python from Yahoo Finance using their API.</a:t>
            </a:r>
            <a:endParaRPr sz="1400"/>
          </a:p>
          <a:p>
            <a:pPr indent="-317500" lvl="0" marL="457200" marR="0" rtl="0" algn="just">
              <a:lnSpc>
                <a:spcPct val="150000"/>
              </a:lnSpc>
              <a:spcBef>
                <a:spcPts val="0"/>
              </a:spcBef>
              <a:spcAft>
                <a:spcPts val="0"/>
              </a:spcAft>
              <a:buSzPts val="1400"/>
              <a:buChar char="●"/>
            </a:pPr>
            <a:r>
              <a:rPr lang="it" sz="1400"/>
              <a:t>A select number of companies (approx. 100) are chosen in advance.</a:t>
            </a:r>
            <a:endParaRPr sz="1400"/>
          </a:p>
          <a:p>
            <a:pPr indent="-317500" lvl="0" marL="457200" marR="0" rtl="0" algn="just">
              <a:lnSpc>
                <a:spcPct val="150000"/>
              </a:lnSpc>
              <a:spcBef>
                <a:spcPts val="0"/>
              </a:spcBef>
              <a:spcAft>
                <a:spcPts val="0"/>
              </a:spcAft>
              <a:buSzPts val="1400"/>
              <a:buChar char="●"/>
            </a:pPr>
            <a:r>
              <a:rPr lang="it" sz="1400"/>
              <a:t>Each company has four time series data columns (open, high, low and close).</a:t>
            </a:r>
            <a:endParaRPr sz="1400"/>
          </a:p>
          <a:p>
            <a:pPr indent="-317500" lvl="0" marL="457200" marR="0" rtl="0" algn="just">
              <a:lnSpc>
                <a:spcPct val="150000"/>
              </a:lnSpc>
              <a:spcBef>
                <a:spcPts val="0"/>
              </a:spcBef>
              <a:spcAft>
                <a:spcPts val="0"/>
              </a:spcAft>
              <a:buSzPts val="1400"/>
              <a:buChar char="●"/>
            </a:pPr>
            <a:r>
              <a:rPr lang="it" sz="1400"/>
              <a:t>The dataset is structured into single </a:t>
            </a:r>
            <a:r>
              <a:rPr lang="it" sz="1400"/>
              <a:t>data frame</a:t>
            </a:r>
            <a:r>
              <a:rPr lang="it" sz="1400"/>
              <a:t> with all the companies.</a:t>
            </a:r>
            <a:endParaRPr sz="1400"/>
          </a:p>
          <a:p>
            <a:pPr indent="-330200" lvl="0" marL="457200" rtl="0" algn="just">
              <a:lnSpc>
                <a:spcPct val="115000"/>
              </a:lnSpc>
              <a:spcBef>
                <a:spcPts val="0"/>
              </a:spcBef>
              <a:spcAft>
                <a:spcPts val="0"/>
              </a:spcAft>
              <a:buSzPts val="1600"/>
              <a:buChar char="●"/>
            </a:pPr>
            <a:r>
              <a:rPr lang="it" sz="1400"/>
              <a:t>T</a:t>
            </a:r>
            <a:r>
              <a:rPr lang="it" sz="1400"/>
              <a:t>he original dataset is modified with respect to the needs or the possible augmentation of its information.</a:t>
            </a:r>
            <a:endParaRPr sz="1600"/>
          </a:p>
        </p:txBody>
      </p:sp>
      <p:cxnSp>
        <p:nvCxnSpPr>
          <p:cNvPr id="95" name="Google Shape;95;gbd91dea907_0_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96" name="Google Shape;96;gbd91dea907_0_0"/>
          <p:cNvPicPr preferRelativeResize="0"/>
          <p:nvPr/>
        </p:nvPicPr>
        <p:blipFill>
          <a:blip r:embed="rId3">
            <a:alphaModFix/>
          </a:blip>
          <a:stretch>
            <a:fillRect/>
          </a:stretch>
        </p:blipFill>
        <p:spPr>
          <a:xfrm>
            <a:off x="5983450" y="1373198"/>
            <a:ext cx="2786625" cy="2786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a:t>
            </a:r>
            <a:endParaRPr/>
          </a:p>
        </p:txBody>
      </p:sp>
      <p:cxnSp>
        <p:nvCxnSpPr>
          <p:cNvPr id="102" name="Google Shape;102;p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
        <p:nvSpPr>
          <p:cNvPr id="103" name="Google Shape;103;p5"/>
          <p:cNvSpPr txBox="1"/>
          <p:nvPr>
            <p:ph idx="1" type="body"/>
          </p:nvPr>
        </p:nvSpPr>
        <p:spPr>
          <a:xfrm>
            <a:off x="588600" y="1231200"/>
            <a:ext cx="6374700" cy="3386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it" sz="1700"/>
              <a:t>Feature Engineering</a:t>
            </a:r>
            <a:endParaRPr b="1" sz="1700"/>
          </a:p>
          <a:p>
            <a:pPr indent="-323850" lvl="1" marL="914400" rtl="0" algn="l">
              <a:lnSpc>
                <a:spcPct val="115000"/>
              </a:lnSpc>
              <a:spcBef>
                <a:spcPts val="0"/>
              </a:spcBef>
              <a:spcAft>
                <a:spcPts val="0"/>
              </a:spcAft>
              <a:buSzPts val="1500"/>
              <a:buChar char="○"/>
            </a:pPr>
            <a:r>
              <a:rPr lang="it" sz="1500"/>
              <a:t>Formatting of the data</a:t>
            </a:r>
            <a:endParaRPr sz="1500"/>
          </a:p>
          <a:p>
            <a:pPr indent="-323850" lvl="1" marL="914400" rtl="0" algn="l">
              <a:lnSpc>
                <a:spcPct val="115000"/>
              </a:lnSpc>
              <a:spcBef>
                <a:spcPts val="0"/>
              </a:spcBef>
              <a:spcAft>
                <a:spcPts val="0"/>
              </a:spcAft>
              <a:buSzPts val="1500"/>
              <a:buChar char="○"/>
            </a:pPr>
            <a:r>
              <a:rPr lang="it" sz="1500"/>
              <a:t>Data </a:t>
            </a:r>
            <a:r>
              <a:rPr lang="it" sz="1500"/>
              <a:t>augmentation</a:t>
            </a:r>
            <a:r>
              <a:rPr lang="it" sz="1500"/>
              <a:t> with stock market related variables </a:t>
            </a:r>
            <a:endParaRPr sz="1500"/>
          </a:p>
          <a:p>
            <a:pPr indent="-336550" lvl="0" marL="457200" rtl="0" algn="l">
              <a:lnSpc>
                <a:spcPct val="115000"/>
              </a:lnSpc>
              <a:spcBef>
                <a:spcPts val="0"/>
              </a:spcBef>
              <a:spcAft>
                <a:spcPts val="0"/>
              </a:spcAft>
              <a:buSzPts val="1700"/>
              <a:buChar char="●"/>
            </a:pPr>
            <a:r>
              <a:rPr b="1" lang="it" sz="1700"/>
              <a:t>Preliminary Development</a:t>
            </a:r>
            <a:endParaRPr b="1" sz="1700"/>
          </a:p>
          <a:p>
            <a:pPr indent="-323850" lvl="1" marL="914400" rtl="0" algn="l">
              <a:lnSpc>
                <a:spcPct val="115000"/>
              </a:lnSpc>
              <a:spcBef>
                <a:spcPts val="0"/>
              </a:spcBef>
              <a:spcAft>
                <a:spcPts val="0"/>
              </a:spcAft>
              <a:buSzPts val="1500"/>
              <a:buChar char="○"/>
            </a:pPr>
            <a:r>
              <a:rPr lang="it" sz="1500"/>
              <a:t>Prediction with LSTM - Individual</a:t>
            </a:r>
            <a:endParaRPr sz="1500"/>
          </a:p>
          <a:p>
            <a:pPr indent="-323850" lvl="1" marL="914400" rtl="0" algn="l">
              <a:lnSpc>
                <a:spcPct val="115000"/>
              </a:lnSpc>
              <a:spcBef>
                <a:spcPts val="0"/>
              </a:spcBef>
              <a:spcAft>
                <a:spcPts val="0"/>
              </a:spcAft>
              <a:buSzPts val="1500"/>
              <a:buChar char="○"/>
            </a:pPr>
            <a:r>
              <a:rPr lang="it" sz="1500"/>
              <a:t>Prediction with LSTM - Combined</a:t>
            </a:r>
            <a:endParaRPr sz="1500"/>
          </a:p>
          <a:p>
            <a:pPr indent="-323850" lvl="1" marL="914400" rtl="0" algn="l">
              <a:lnSpc>
                <a:spcPct val="115000"/>
              </a:lnSpc>
              <a:spcBef>
                <a:spcPts val="0"/>
              </a:spcBef>
              <a:spcAft>
                <a:spcPts val="0"/>
              </a:spcAft>
              <a:buSzPts val="1500"/>
              <a:buChar char="○"/>
            </a:pPr>
            <a:r>
              <a:rPr lang="it" sz="1500"/>
              <a:t>Prediction with BERT</a:t>
            </a:r>
            <a:endParaRPr sz="1500"/>
          </a:p>
          <a:p>
            <a:pPr indent="-336550" lvl="0" marL="457200" rtl="0" algn="l">
              <a:lnSpc>
                <a:spcPct val="115000"/>
              </a:lnSpc>
              <a:spcBef>
                <a:spcPts val="0"/>
              </a:spcBef>
              <a:spcAft>
                <a:spcPts val="0"/>
              </a:spcAft>
              <a:buSzPts val="1700"/>
              <a:buChar char="●"/>
            </a:pPr>
            <a:r>
              <a:rPr b="1" lang="it" sz="1700"/>
              <a:t>Causation Matrix Development</a:t>
            </a:r>
            <a:endParaRPr b="1" sz="1700"/>
          </a:p>
          <a:p>
            <a:pPr indent="-323850" lvl="1" marL="914400" rtl="0" algn="l">
              <a:lnSpc>
                <a:spcPct val="115000"/>
              </a:lnSpc>
              <a:spcBef>
                <a:spcPts val="0"/>
              </a:spcBef>
              <a:spcAft>
                <a:spcPts val="0"/>
              </a:spcAft>
              <a:buSzPts val="1500"/>
              <a:buChar char="○"/>
            </a:pPr>
            <a:r>
              <a:rPr lang="it" sz="1500"/>
              <a:t>Granger Causality test</a:t>
            </a:r>
            <a:endParaRPr sz="1500"/>
          </a:p>
          <a:p>
            <a:pPr indent="-323850" lvl="0" marL="457200" rtl="0" algn="l">
              <a:lnSpc>
                <a:spcPct val="115000"/>
              </a:lnSpc>
              <a:spcBef>
                <a:spcPts val="0"/>
              </a:spcBef>
              <a:spcAft>
                <a:spcPts val="0"/>
              </a:spcAft>
              <a:buSzPts val="1500"/>
              <a:buChar char="●"/>
            </a:pPr>
            <a:r>
              <a:rPr b="1" lang="it" sz="1700"/>
              <a:t>Correlated Development</a:t>
            </a:r>
            <a:endParaRPr b="1" sz="1700"/>
          </a:p>
          <a:p>
            <a:pPr indent="-336550" lvl="1" marL="914400" rtl="0" algn="l">
              <a:spcBef>
                <a:spcPts val="0"/>
              </a:spcBef>
              <a:spcAft>
                <a:spcPts val="0"/>
              </a:spcAft>
              <a:buSzPts val="1700"/>
              <a:buChar char="○"/>
            </a:pPr>
            <a:r>
              <a:rPr lang="it" sz="1500"/>
              <a:t>Prediction with LSTM - Filtered </a:t>
            </a:r>
            <a:endParaRPr b="1" sz="1700"/>
          </a:p>
          <a:p>
            <a:pPr indent="0" lvl="0" marL="0" rtl="0" algn="l">
              <a:lnSpc>
                <a:spcPct val="115000"/>
              </a:lnSpc>
              <a:spcBef>
                <a:spcPts val="0"/>
              </a:spcBef>
              <a:spcAft>
                <a:spcPts val="0"/>
              </a:spcAft>
              <a:buClr>
                <a:srgbClr val="000000"/>
              </a:buClr>
              <a:buSzPts val="1800"/>
              <a:buFont typeface="Arial"/>
              <a:buNone/>
            </a:pPr>
            <a:r>
              <a:t/>
            </a:r>
            <a:endParaRPr b="1"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a802309cb2_0_5"/>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LSTM</a:t>
            </a:r>
            <a:endParaRPr/>
          </a:p>
        </p:txBody>
      </p:sp>
      <p:cxnSp>
        <p:nvCxnSpPr>
          <p:cNvPr id="109" name="Google Shape;109;ga802309cb2_0_5"/>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10" name="Google Shape;110;ga802309cb2_0_5"/>
          <p:cNvPicPr preferRelativeResize="0"/>
          <p:nvPr/>
        </p:nvPicPr>
        <p:blipFill>
          <a:blip r:embed="rId3">
            <a:alphaModFix/>
          </a:blip>
          <a:stretch>
            <a:fillRect/>
          </a:stretch>
        </p:blipFill>
        <p:spPr>
          <a:xfrm>
            <a:off x="5356750" y="1118225"/>
            <a:ext cx="3543300" cy="3562350"/>
          </a:xfrm>
          <a:prstGeom prst="rect">
            <a:avLst/>
          </a:prstGeom>
          <a:noFill/>
          <a:ln>
            <a:noFill/>
          </a:ln>
        </p:spPr>
      </p:pic>
      <p:sp>
        <p:nvSpPr>
          <p:cNvPr id="111" name="Google Shape;111;ga802309cb2_0_5"/>
          <p:cNvSpPr txBox="1"/>
          <p:nvPr>
            <p:ph idx="1" type="body"/>
          </p:nvPr>
        </p:nvSpPr>
        <p:spPr>
          <a:xfrm>
            <a:off x="311700" y="1081250"/>
            <a:ext cx="4844700" cy="35229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LSTM is a special kind of RNN which  is  able  to  keep  long  term  dependencies  and  in-turn  solve  the  vanishing  gradient  problem</a:t>
            </a:r>
            <a:endParaRPr sz="1400"/>
          </a:p>
          <a:p>
            <a:pPr indent="-317500" lvl="0" marL="457200" rtl="0" algn="just">
              <a:lnSpc>
                <a:spcPct val="150000"/>
              </a:lnSpc>
              <a:spcBef>
                <a:spcPts val="0"/>
              </a:spcBef>
              <a:spcAft>
                <a:spcPts val="0"/>
              </a:spcAft>
              <a:buSzPts val="1400"/>
              <a:buChar char="●"/>
            </a:pPr>
            <a:r>
              <a:rPr lang="it" sz="1400"/>
              <a:t>The advantage of using LSTM is its ability to process sequential data.</a:t>
            </a:r>
            <a:endParaRPr sz="1400"/>
          </a:p>
          <a:p>
            <a:pPr indent="-317500" lvl="0" marL="457200" marR="0" rtl="0" algn="just">
              <a:lnSpc>
                <a:spcPct val="150000"/>
              </a:lnSpc>
              <a:spcBef>
                <a:spcPts val="0"/>
              </a:spcBef>
              <a:spcAft>
                <a:spcPts val="0"/>
              </a:spcAft>
              <a:buSzPts val="1400"/>
              <a:buChar char="●"/>
            </a:pPr>
            <a:r>
              <a:rPr lang="it" sz="1400"/>
              <a:t>Each line carries an entire vector, from the output of one node to the inputs of others.</a:t>
            </a:r>
            <a:endParaRPr sz="1400"/>
          </a:p>
          <a:p>
            <a:pPr indent="-317500" lvl="0" marL="457200" marR="0" rtl="0" algn="just">
              <a:lnSpc>
                <a:spcPct val="150000"/>
              </a:lnSpc>
              <a:spcBef>
                <a:spcPts val="0"/>
              </a:spcBef>
              <a:spcAft>
                <a:spcPts val="0"/>
              </a:spcAft>
              <a:buSzPts val="1400"/>
              <a:buChar char="●"/>
            </a:pPr>
            <a:r>
              <a:rPr lang="it" sz="1400"/>
              <a:t>The grey circles represent pointwise operations, like vector addition, while the white boxes are learned neural network layers</a:t>
            </a:r>
            <a:endParaRPr sz="1400"/>
          </a:p>
        </p:txBody>
      </p:sp>
      <p:cxnSp>
        <p:nvCxnSpPr>
          <p:cNvPr id="112" name="Google Shape;112;ga802309cb2_0_5"/>
          <p:cNvCxnSpPr/>
          <p:nvPr/>
        </p:nvCxnSpPr>
        <p:spPr>
          <a:xfrm>
            <a:off x="5232375" y="1247825"/>
            <a:ext cx="0" cy="31347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be54409f74_1_74"/>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 LSTM (Data Generator)</a:t>
            </a:r>
            <a:endParaRPr/>
          </a:p>
        </p:txBody>
      </p:sp>
      <p:cxnSp>
        <p:nvCxnSpPr>
          <p:cNvPr id="118" name="Google Shape;118;gbe54409f74_1_74"/>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sp>
        <p:nvSpPr>
          <p:cNvPr id="119" name="Google Shape;119;gbe54409f74_1_74"/>
          <p:cNvSpPr txBox="1"/>
          <p:nvPr>
            <p:ph idx="1" type="body"/>
          </p:nvPr>
        </p:nvSpPr>
        <p:spPr>
          <a:xfrm>
            <a:off x="159400" y="1422600"/>
            <a:ext cx="3977400" cy="29595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50000"/>
              </a:lnSpc>
              <a:spcBef>
                <a:spcPts val="0"/>
              </a:spcBef>
              <a:spcAft>
                <a:spcPts val="0"/>
              </a:spcAft>
              <a:buSzPts val="1400"/>
              <a:buChar char="●"/>
            </a:pPr>
            <a:r>
              <a:rPr lang="it" sz="1400"/>
              <a:t>The basic idea is that we divide the data sequence to N/b segments.</a:t>
            </a:r>
            <a:endParaRPr sz="1400"/>
          </a:p>
          <a:p>
            <a:pPr indent="-317500" lvl="0" marL="457200" marR="0" rtl="0" algn="just">
              <a:lnSpc>
                <a:spcPct val="150000"/>
              </a:lnSpc>
              <a:spcBef>
                <a:spcPts val="0"/>
              </a:spcBef>
              <a:spcAft>
                <a:spcPts val="0"/>
              </a:spcAft>
              <a:buSzPts val="1400"/>
              <a:buChar char="●"/>
            </a:pPr>
            <a:r>
              <a:rPr lang="it" sz="1400"/>
              <a:t>Define cursors, 1 for each segment.</a:t>
            </a:r>
            <a:endParaRPr sz="1400"/>
          </a:p>
          <a:p>
            <a:pPr indent="-317500" lvl="0" marL="457200" marR="0" rtl="0" algn="just">
              <a:lnSpc>
                <a:spcPct val="150000"/>
              </a:lnSpc>
              <a:spcBef>
                <a:spcPts val="0"/>
              </a:spcBef>
              <a:spcAft>
                <a:spcPts val="0"/>
              </a:spcAft>
              <a:buSzPts val="1400"/>
              <a:buChar char="●"/>
            </a:pPr>
            <a:r>
              <a:rPr lang="it" sz="1400"/>
              <a:t>To sample a single batch of data, we get one input and one true prediction.</a:t>
            </a:r>
            <a:endParaRPr sz="1400"/>
          </a:p>
          <a:p>
            <a:pPr indent="-317500" lvl="0" marL="457200" marR="0" rtl="0" algn="just">
              <a:lnSpc>
                <a:spcPct val="150000"/>
              </a:lnSpc>
              <a:spcBef>
                <a:spcPts val="0"/>
              </a:spcBef>
              <a:spcAft>
                <a:spcPts val="0"/>
              </a:spcAft>
              <a:buSzPts val="1400"/>
              <a:buChar char="●"/>
            </a:pPr>
            <a:r>
              <a:rPr lang="it" sz="1400"/>
              <a:t>At the end of each sampling, we increase the cursor by 1. </a:t>
            </a:r>
            <a:endParaRPr sz="1400"/>
          </a:p>
          <a:p>
            <a:pPr indent="-317500" lvl="0" marL="457200" marR="0" rtl="0" algn="just">
              <a:lnSpc>
                <a:spcPct val="150000"/>
              </a:lnSpc>
              <a:spcBef>
                <a:spcPts val="0"/>
              </a:spcBef>
              <a:spcAft>
                <a:spcPts val="0"/>
              </a:spcAft>
              <a:buSzPts val="1400"/>
              <a:buChar char="●"/>
            </a:pPr>
            <a:r>
              <a:rPr lang="it" sz="1400"/>
              <a:t>Final number of batches depends on the user-defined time step.</a:t>
            </a:r>
            <a:endParaRPr sz="1400"/>
          </a:p>
        </p:txBody>
      </p:sp>
      <p:pic>
        <p:nvPicPr>
          <p:cNvPr id="120" name="Google Shape;120;gbe54409f74_1_74"/>
          <p:cNvPicPr preferRelativeResize="0"/>
          <p:nvPr/>
        </p:nvPicPr>
        <p:blipFill>
          <a:blip r:embed="rId3">
            <a:alphaModFix/>
          </a:blip>
          <a:stretch>
            <a:fillRect/>
          </a:stretch>
        </p:blipFill>
        <p:spPr>
          <a:xfrm>
            <a:off x="4238200" y="1194325"/>
            <a:ext cx="4844700" cy="2959598"/>
          </a:xfrm>
          <a:prstGeom prst="rect">
            <a:avLst/>
          </a:prstGeom>
          <a:noFill/>
          <a:ln>
            <a:noFill/>
          </a:ln>
        </p:spPr>
      </p:pic>
      <p:cxnSp>
        <p:nvCxnSpPr>
          <p:cNvPr id="121" name="Google Shape;121;gbe54409f74_1_74"/>
          <p:cNvCxnSpPr/>
          <p:nvPr/>
        </p:nvCxnSpPr>
        <p:spPr>
          <a:xfrm>
            <a:off x="4182250" y="1201725"/>
            <a:ext cx="30600" cy="32265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a802a1dfaa_2_20"/>
          <p:cNvSpPr txBox="1"/>
          <p:nvPr>
            <p:ph type="title"/>
          </p:nvPr>
        </p:nvSpPr>
        <p:spPr>
          <a:xfrm>
            <a:off x="311700" y="88875"/>
            <a:ext cx="8520600" cy="83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it"/>
              <a:t>Methodology </a:t>
            </a:r>
            <a:r>
              <a:rPr lang="it"/>
              <a:t>- Causation Matrix</a:t>
            </a:r>
            <a:endParaRPr/>
          </a:p>
        </p:txBody>
      </p:sp>
      <p:sp>
        <p:nvSpPr>
          <p:cNvPr id="127" name="Google Shape;127;ga802a1dfaa_2_20"/>
          <p:cNvSpPr txBox="1"/>
          <p:nvPr>
            <p:ph idx="1" type="body"/>
          </p:nvPr>
        </p:nvSpPr>
        <p:spPr>
          <a:xfrm>
            <a:off x="311700" y="1004925"/>
            <a:ext cx="8832300" cy="206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it" sz="1700"/>
              <a:t>Vector Autoregressive Model</a:t>
            </a:r>
            <a:endParaRPr b="1" sz="1700"/>
          </a:p>
          <a:p>
            <a:pPr indent="-323850" lvl="0" marL="457200" rtl="0" algn="l">
              <a:lnSpc>
                <a:spcPct val="115000"/>
              </a:lnSpc>
              <a:spcBef>
                <a:spcPts val="0"/>
              </a:spcBef>
              <a:spcAft>
                <a:spcPts val="0"/>
              </a:spcAft>
              <a:buSzPts val="1500"/>
              <a:buChar char="●"/>
            </a:pPr>
            <a:r>
              <a:rPr lang="it" sz="1500"/>
              <a:t>This VAR model is a linear combination of past values of itself and the past values of other variables in the system.</a:t>
            </a:r>
            <a:endParaRPr sz="1500"/>
          </a:p>
          <a:p>
            <a:pPr indent="-323850" lvl="0" marL="457200" rtl="0" algn="l">
              <a:lnSpc>
                <a:spcPct val="115000"/>
              </a:lnSpc>
              <a:spcBef>
                <a:spcPts val="0"/>
              </a:spcBef>
              <a:spcAft>
                <a:spcPts val="0"/>
              </a:spcAft>
              <a:buSzPts val="1500"/>
              <a:buChar char="●"/>
            </a:pPr>
            <a:r>
              <a:rPr lang="it" sz="1500"/>
              <a:t>As there are </a:t>
            </a:r>
            <a:r>
              <a:rPr lang="it" sz="1500"/>
              <a:t> multiple time series that influence each other, VAR is modeled as a system of equations with one equation per time series.</a:t>
            </a:r>
            <a:endParaRPr sz="1500"/>
          </a:p>
          <a:p>
            <a:pPr indent="-323850" lvl="0" marL="457200" rtl="0" algn="l">
              <a:lnSpc>
                <a:spcPct val="115000"/>
              </a:lnSpc>
              <a:spcBef>
                <a:spcPts val="0"/>
              </a:spcBef>
              <a:spcAft>
                <a:spcPts val="0"/>
              </a:spcAft>
              <a:buSzPts val="1500"/>
              <a:buChar char="●"/>
            </a:pPr>
            <a:r>
              <a:rPr lang="it" sz="1500"/>
              <a:t>For example, If there are two time serie, two compute one time series, the past values of both time series is used. </a:t>
            </a:r>
            <a:endParaRPr sz="1500"/>
          </a:p>
          <a:p>
            <a:pPr indent="0" lvl="0" marL="4572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sz="1500"/>
          </a:p>
          <a:p>
            <a:pPr indent="0" lvl="0" marL="914400" rtl="0" algn="l">
              <a:lnSpc>
                <a:spcPct val="115000"/>
              </a:lnSpc>
              <a:spcBef>
                <a:spcPts val="0"/>
              </a:spcBef>
              <a:spcAft>
                <a:spcPts val="0"/>
              </a:spcAft>
              <a:buSzPts val="1800"/>
              <a:buNone/>
            </a:pPr>
            <a:r>
              <a:t/>
            </a:r>
            <a:endParaRPr sz="1500"/>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cxnSp>
        <p:nvCxnSpPr>
          <p:cNvPr id="128" name="Google Shape;128;ga802a1dfaa_2_20"/>
          <p:cNvCxnSpPr/>
          <p:nvPr/>
        </p:nvCxnSpPr>
        <p:spPr>
          <a:xfrm flipH="1" rot="10800000">
            <a:off x="1570288" y="837250"/>
            <a:ext cx="5992800" cy="24000"/>
          </a:xfrm>
          <a:prstGeom prst="straightConnector1">
            <a:avLst/>
          </a:prstGeom>
          <a:noFill/>
          <a:ln cap="flat" cmpd="sng" w="19050">
            <a:solidFill>
              <a:schemeClr val="lt2"/>
            </a:solidFill>
            <a:prstDash val="solid"/>
            <a:round/>
            <a:headEnd len="sm" w="sm" type="none"/>
            <a:tailEnd len="sm" w="sm" type="none"/>
          </a:ln>
        </p:spPr>
      </p:cxnSp>
      <p:pic>
        <p:nvPicPr>
          <p:cNvPr id="129" name="Google Shape;129;ga802a1dfaa_2_20"/>
          <p:cNvPicPr preferRelativeResize="0"/>
          <p:nvPr/>
        </p:nvPicPr>
        <p:blipFill rotWithShape="1">
          <a:blip r:embed="rId3">
            <a:alphaModFix/>
          </a:blip>
          <a:srcRect b="18457" l="0" r="0" t="18783"/>
          <a:stretch/>
        </p:blipFill>
        <p:spPr>
          <a:xfrm>
            <a:off x="3155975" y="2913950"/>
            <a:ext cx="5137750" cy="1814400"/>
          </a:xfrm>
          <a:prstGeom prst="rect">
            <a:avLst/>
          </a:prstGeom>
          <a:noFill/>
          <a:ln>
            <a:noFill/>
          </a:ln>
        </p:spPr>
      </p:pic>
      <p:sp>
        <p:nvSpPr>
          <p:cNvPr id="130" name="Google Shape;130;ga802a1dfaa_2_20"/>
          <p:cNvSpPr txBox="1"/>
          <p:nvPr/>
        </p:nvSpPr>
        <p:spPr>
          <a:xfrm>
            <a:off x="228600" y="4728350"/>
            <a:ext cx="8764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it" sz="1100">
                <a:latin typeface="Open Sans"/>
                <a:ea typeface="Open Sans"/>
                <a:cs typeface="Open Sans"/>
                <a:sym typeface="Open Sans"/>
              </a:rPr>
              <a:t>Image from:</a:t>
            </a:r>
            <a:r>
              <a:rPr lang="it" sz="1100">
                <a:latin typeface="Open Sans"/>
                <a:ea typeface="Open Sans"/>
                <a:cs typeface="Open Sans"/>
                <a:sym typeface="Open Sans"/>
              </a:rPr>
              <a:t> </a:t>
            </a:r>
            <a:r>
              <a:rPr lang="it" sz="1100" u="sng">
                <a:solidFill>
                  <a:schemeClr val="hlink"/>
                </a:solidFill>
                <a:latin typeface="Open Sans"/>
                <a:ea typeface="Open Sans"/>
                <a:cs typeface="Open Sans"/>
                <a:sym typeface="Open Sans"/>
                <a:hlinkClick r:id="rId4"/>
              </a:rPr>
              <a:t>https://www.slideshare.net/databricks/time-series-forecasting-using-recurrent-neural-network-and-vector</a:t>
            </a:r>
            <a:endParaRPr sz="1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